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59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64843-023C-4982-830A-0AB164EF8E73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5F8BB-04A6-4B5C-B423-4398C101ED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781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14E475-82C3-D4B3-9F9D-37BF527C1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352AAE6-F15C-C6F7-7A78-C76725150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139967-75FD-E551-A82D-32C883ED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9178D5F-A240-0E7A-450D-685A3A0C7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60E567-E3D9-E0B1-133E-1ADE0009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713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47F3F6-3DC8-1938-0513-05C6A388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28B91EB-FD89-DB14-DB5E-854590C74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B41999-23CD-AEDC-E68F-2B25654C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1CACA8-9D74-D147-B461-8306CEC2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BACA3D-CE71-FF65-57F2-E790E653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874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03D09B8-6307-F03A-DAA7-F05E7AF99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9BB408E-416F-28B8-0FA9-E55DE5479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B08DCC3-2056-C068-A44A-4F6C2101E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26D9F08-E479-0B16-2D14-4301A61ED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485361-E209-CFD6-8842-EC5AFCD8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23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BC8761-83C6-8BD9-60C6-0B2AB1AEF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34C805-72EA-C763-F4CE-9112DEA0A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0C51823-C0F2-DF7C-7694-EA02EF812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4034CC-7533-FE99-5A09-D5DB8BBA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96FB37-CCF1-34BF-8560-0A472860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057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D3265E-4A3D-4DD5-EDC1-08BD0826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AB4BA8-7E15-AC82-5CA6-7EF73D5C6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F18411-4276-8AB3-2702-D0220CB6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DB8B38-E95C-43BB-413E-506C8D51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3C04B7-2640-B507-DF53-4FE19D6C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881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C385F0-F1D8-B77E-8C9F-DDA3B4C7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4C255B-EB36-4040-E811-427BA5E47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FAA8CF2-696D-739D-202F-CC4DA2759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2D5E2C6-E474-23F6-AEF6-5055D58E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815E45-0976-B884-75F7-3A30B995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F7DE71-DEA4-57D5-251B-7F8E1D32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25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0A04B1-3DB9-1918-7560-CB8225833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2B2E648-421A-2D3B-93E1-F53EE462F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0467CC-8EB8-6146-9DDB-BE9D8313B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2419397-4A0C-F7EA-7F03-52F9CDE8D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1AC5E5E-F655-6C68-C24A-A29B0434C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4D246C1-7108-ABD3-9A6B-CA4F554B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5638B72-9124-7516-76AA-186BA2E4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318E933-92FB-DAB2-6199-161B1F99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877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49D3CC-1874-09D6-C058-9D817500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3566B16-30DA-2A99-C03B-9738E28D4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041B2D3-17CF-67D9-8F34-1AFD7BA6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982E1C4-2AE6-F9C8-2B95-E562716DE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76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51CE7FF-246F-8999-526D-15915D02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47CE778-9249-EE6A-BE5E-40BA5D07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CFD74A7-5C8D-75E8-61BD-6DDB2DD3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FE3D1A-1636-1F47-52D3-103EFCB2D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263299-9432-8B26-0AE1-30D3FC4C9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10AF02C-22B6-E56A-BA46-41339CB05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3BDBC16-7910-8773-B268-F56593C4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9EEA465-AFC2-56EE-AFAB-C6764AD5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FC79EC6-5C12-92FE-0737-E8B8CC32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401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927EA4-56E6-1CB2-E23C-7020276D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3B4ACA6-D7CB-3CEF-1722-F1849C33A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394E7C9-5B13-ED5E-BD22-260C90F0E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102C976-086A-64B1-1296-1D922691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EEF859-2111-C4FD-FA16-EDDEDA7C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F5C1DCF-C4BC-46AF-96DB-D421493C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038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4D0C69B-67D1-6A83-C268-6CA9209A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1AB1B1D-DFAB-4FB3-C717-F3CE50E6F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2EBB3A-9EC6-0283-C0FF-880AE9D82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9E5523-78F5-34A4-1921-EC10966A6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9A0475-CA98-D445-D749-08B86CF56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706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elsefremming.uia.n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642E0D-71DE-B44C-AA5A-48453608C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03691"/>
            <a:ext cx="9144000" cy="2258834"/>
          </a:xfrm>
        </p:spPr>
        <p:txBody>
          <a:bodyPr>
            <a:normAutofit/>
          </a:bodyPr>
          <a:lstStyle/>
          <a:p>
            <a:r>
              <a:rPr lang="nb-NO" b="1" dirty="0"/>
              <a:t>Prinsipper for helsefremmende skolemiljø</a:t>
            </a:r>
          </a:p>
        </p:txBody>
      </p:sp>
      <p:pic>
        <p:nvPicPr>
          <p:cNvPr id="5" name="Bilde 4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FB55FA3C-11AF-A26D-6C09-1970DFE73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2082800" y="741362"/>
            <a:ext cx="2062480" cy="1669852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DE7922A-991D-AFC6-A020-3FED09A72FB0}"/>
              </a:ext>
            </a:extLst>
          </p:cNvPr>
          <p:cNvSpPr txBox="1"/>
          <p:nvPr/>
        </p:nvSpPr>
        <p:spPr>
          <a:xfrm>
            <a:off x="4145280" y="1122362"/>
            <a:ext cx="652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HELSEFREMMENDE SKOLEMILJØ 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844B52B-784B-E3CD-79C2-288CABD3CF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-7204"/>
            <a:ext cx="12192000" cy="3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1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Verdier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8"/>
            <a:ext cx="10515600" cy="462256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nb-NO" sz="2400" b="1" dirty="0"/>
              <a:t>Verdier innebærer å: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b-NO" sz="2200" b="1" i="1" dirty="0"/>
              <a:t>Fremme det som er betydningsfullt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Fremme et positivt menneskesyn med tro på den enkelte ved å verdsette ulikheter og likeverdige muligheter</a:t>
            </a:r>
          </a:p>
          <a:p>
            <a:pPr marL="0" indent="0">
              <a:spcBef>
                <a:spcPts val="600"/>
              </a:spcBef>
              <a:buNone/>
            </a:pPr>
            <a:endParaRPr lang="nb-NO" sz="2200" dirty="0"/>
          </a:p>
          <a:p>
            <a:pPr marL="0" indent="0">
              <a:spcBef>
                <a:spcPts val="600"/>
              </a:spcBef>
              <a:buNone/>
            </a:pPr>
            <a:r>
              <a:rPr lang="nb-NO" sz="2200" b="1" dirty="0"/>
              <a:t>I tillegg handler verdier om å: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Utvikle et åpent fellesskap med bevissthet om hvordan språk påvirker andre 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Skape rom for å ytre ulike holdninger og verdier uten frykt for diskriminering og trakassering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Legge til rette for selvrefleksjon der elevene finner ut hva som er viktig for dem og hvorfor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Jobbe for at opplæringens verdigrunnlag ligger til grunn for fellesskapet på skolen og gjennomsyrer skolehverdagen</a:t>
            </a:r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4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0550"/>
            <a:ext cx="8553450" cy="5610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dirty="0"/>
              <a:t>Helsefremmende skolemiljø og skolenærværsarbeid</a:t>
            </a:r>
          </a:p>
          <a:p>
            <a:pPr marL="0" indent="0">
              <a:buNone/>
            </a:pPr>
            <a:r>
              <a:rPr lang="nb-NO" sz="1800" dirty="0"/>
              <a:t>- et innovasjonsprosjekt i offentlig sektor finansiert av Regionale forskningsfond Agder. </a:t>
            </a:r>
          </a:p>
          <a:p>
            <a:pPr marL="0" indent="0">
              <a:buNone/>
            </a:pPr>
            <a:r>
              <a:rPr lang="nb-NO" sz="1600" b="1" dirty="0"/>
              <a:t>FoU-samarbeidet består av følgende partnere: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Birkenes kommune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NORCE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Universitetet i Agder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Lillesand videregående skole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Vennesla voksenopplæring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Lillesand voksenopplæring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Grimstad voksenopplæring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Evje og Hornnes voksenopplæring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Gjerstad kommune v. Abel ungdomsskole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Lyngdal kommune v. Byremo barne- og ungdomsskole, Kvås barneskole og Konsmo barneskole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Indre Østfold kommune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Blå Kors Kristiansand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Ung Oppvekst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nb-NO" sz="1600" dirty="0"/>
              <a:t>Referansegruppe i prosjektet består av representanter fra NTNU, NLA og RVTS Sør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Birkenes kommune er prosjektansvarlig.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Ta kontakt med prosjektleder May Olaug Horverak for spørsmål, mobil: 99 69 50 81</a:t>
            </a:r>
          </a:p>
          <a:p>
            <a:pPr marL="0" indent="0">
              <a:buNone/>
            </a:pPr>
            <a:r>
              <a:rPr lang="nb-NO" sz="1600" dirty="0"/>
              <a:t> Les mer om prosjektet på </a:t>
            </a:r>
            <a:r>
              <a:rPr lang="nb-NO" sz="1600" dirty="0">
                <a:hlinkClick r:id="rId2"/>
              </a:rPr>
              <a:t>www.helsefremming.uia.no</a:t>
            </a:r>
            <a:endParaRPr lang="nb-NO" sz="1600" dirty="0"/>
          </a:p>
          <a:p>
            <a:pPr marL="0" indent="0">
              <a:spcBef>
                <a:spcPts val="600"/>
              </a:spcBef>
              <a:buNone/>
            </a:pPr>
            <a:endParaRPr lang="nb-NO" sz="1600" dirty="0"/>
          </a:p>
          <a:p>
            <a:pPr marL="0" indent="0">
              <a:spcBef>
                <a:spcPts val="600"/>
              </a:spcBef>
              <a:buNone/>
            </a:pPr>
            <a:r>
              <a:rPr lang="nb-NO" sz="1100" dirty="0"/>
              <a:t>Illustrasjoner av Jørgen Aurebekk, hentet fra SAMM, v. Gerd Martina Langeland og May Olaug Horverak</a:t>
            </a:r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945370" y="444615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843770" y="6200775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92CDF9-66E9-F3D9-0D06-082B6B3807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19" r="2110" b="84306"/>
          <a:stretch/>
        </p:blipFill>
        <p:spPr>
          <a:xfrm>
            <a:off x="0" y="24318"/>
            <a:ext cx="12192000" cy="3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5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 Anerkjennelse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100" b="1" dirty="0"/>
              <a:t>Anerkjennelse innebærer å:</a:t>
            </a:r>
          </a:p>
          <a:p>
            <a:pPr marL="0" indent="0">
              <a:buNone/>
            </a:pPr>
            <a:r>
              <a:rPr lang="nb-NO" b="1" i="1" dirty="0"/>
              <a:t>Se hele mennesket </a:t>
            </a:r>
            <a:endParaRPr lang="nb-NO" i="1" dirty="0"/>
          </a:p>
          <a:p>
            <a:r>
              <a:rPr lang="nb-NO" dirty="0"/>
              <a:t>Bekrefte og verdsette elevenes ressurser sosialt og faglig slik at de opplever egenverdi og føler seg sett og hørt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I tillegg handler anerkjennelse om å:</a:t>
            </a:r>
          </a:p>
          <a:p>
            <a:r>
              <a:rPr lang="nb-NO" dirty="0"/>
              <a:t>Gi elevene en opplevelse av egenverdi gjennom at de får bidra i fellesskapet og være en støtte for andre </a:t>
            </a:r>
          </a:p>
          <a:p>
            <a:r>
              <a:rPr lang="nb-NO" dirty="0"/>
              <a:t>La elevene reflektere over og sette ord på egne opplevelser</a:t>
            </a:r>
          </a:p>
          <a:p>
            <a:r>
              <a:rPr lang="nb-NO" dirty="0"/>
              <a:t>Løfte fram alle elevene, ta inn ulike livserfaringer og bygge bro mellom historie og nå-situasjon</a:t>
            </a:r>
          </a:p>
          <a:p>
            <a:r>
              <a:rPr lang="nb-NO" dirty="0"/>
              <a:t>Formidle optimisme og trygge elevene på veien videre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9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Tillit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100" b="1" dirty="0"/>
              <a:t>Tillit innebærer å:</a:t>
            </a:r>
          </a:p>
          <a:p>
            <a:pPr marL="0" indent="0">
              <a:buNone/>
            </a:pPr>
            <a:r>
              <a:rPr lang="nb-NO" b="1" i="1" dirty="0"/>
              <a:t>Tro på den enkelte</a:t>
            </a:r>
          </a:p>
          <a:p>
            <a:r>
              <a:rPr lang="nb-NO" dirty="0"/>
              <a:t>Uttrykke positive og realistiske forventninger slik at elevene får tro på seg selv og andre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I tillegg handler tillit om å:</a:t>
            </a:r>
          </a:p>
          <a:p>
            <a:r>
              <a:rPr lang="nb-NO" dirty="0"/>
              <a:t>Skape åpenhet og rom for å snakke om både hverdagslige og vanskelige ting</a:t>
            </a:r>
          </a:p>
          <a:p>
            <a:r>
              <a:rPr lang="nb-NO" dirty="0"/>
              <a:t>Styrke elevenes tro på omgivelsene slik at de tar imot hjelp og støtte fra andre</a:t>
            </a:r>
          </a:p>
          <a:p>
            <a:r>
              <a:rPr lang="nb-NO" dirty="0"/>
              <a:t>Fremme elevenes tro på at de kan håndtere utfordringer og livshendelser</a:t>
            </a:r>
          </a:p>
          <a:p>
            <a:r>
              <a:rPr lang="nb-NO" dirty="0"/>
              <a:t>Utvikle forståelse gjennom å være nysgjerrige på hverandres kulturer</a:t>
            </a:r>
          </a:p>
          <a:p>
            <a:r>
              <a:rPr lang="nb-NO" dirty="0"/>
              <a:t>Gi nødvendig og tilstrekkelig autonomi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17C5551-AF2E-B07A-CD47-C760246CD8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5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Respekt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600" b="1" dirty="0"/>
              <a:t>Respekt innebærer å:</a:t>
            </a:r>
          </a:p>
          <a:p>
            <a:pPr marL="0" indent="0">
              <a:buNone/>
            </a:pPr>
            <a:r>
              <a:rPr lang="nb-NO" sz="2400" b="1" i="1" dirty="0"/>
              <a:t>Skape toleranse for ulikhet</a:t>
            </a:r>
          </a:p>
          <a:p>
            <a:r>
              <a:rPr lang="nb-NO" sz="2400" dirty="0"/>
              <a:t>Vise toleranse gjennom et positivt menneskesyn og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/>
              <a:t>verdsette ulikhet slik at alle opplever likeverd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b="1" dirty="0"/>
              <a:t>I tillegg handler respekt om å:</a:t>
            </a:r>
          </a:p>
          <a:p>
            <a:r>
              <a:rPr lang="nb-NO" sz="2400" dirty="0"/>
              <a:t>Ta elevene og situasjonene de er i på alvor</a:t>
            </a:r>
          </a:p>
          <a:p>
            <a:r>
              <a:rPr lang="nb-NO" sz="2400" dirty="0"/>
              <a:t>Legge til rette for at elevene blir kjent med hverandre og etablerer nye vennskap</a:t>
            </a:r>
          </a:p>
          <a:p>
            <a:r>
              <a:rPr lang="nb-NO" sz="2400" dirty="0"/>
              <a:t>Framheve forståelse for den enkeltes personlige, kulturelle og religiøse bakgrunn</a:t>
            </a:r>
          </a:p>
          <a:p>
            <a:r>
              <a:rPr lang="nb-NO" sz="2400" dirty="0"/>
              <a:t>Skape rom for dialog og ulike meninger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3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Mestring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600" b="1" dirty="0"/>
              <a:t>Mestring innebærer å:</a:t>
            </a:r>
          </a:p>
          <a:p>
            <a:pPr marL="0" indent="0">
              <a:buNone/>
            </a:pPr>
            <a:r>
              <a:rPr lang="nb-NO" sz="2400" b="1" i="1" dirty="0"/>
              <a:t>Oppleve å få til noe</a:t>
            </a:r>
          </a:p>
          <a:p>
            <a:r>
              <a:rPr lang="nb-NO" sz="2400" dirty="0"/>
              <a:t>Legge til rette for variert og tilpasset undervisning slik at alle utvikler mestringstro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b="1" dirty="0"/>
              <a:t>I tillegg handler mestring om å:</a:t>
            </a:r>
          </a:p>
          <a:p>
            <a:r>
              <a:rPr lang="nb-NO" sz="2400" dirty="0"/>
              <a:t>Skape forutsigbare strukturer og veilede i strategier for læring og problemløsning</a:t>
            </a:r>
          </a:p>
          <a:p>
            <a:r>
              <a:rPr lang="nb-NO" sz="2400" dirty="0"/>
              <a:t>Lære elevene å se egne suksesser og ikke sammenligne seg med andre</a:t>
            </a:r>
            <a:endParaRPr lang="nb-NO" sz="2400" dirty="0">
              <a:solidFill>
                <a:srgbClr val="FF0000"/>
              </a:solidFill>
            </a:endParaRPr>
          </a:p>
          <a:p>
            <a:r>
              <a:rPr lang="nb-NO" sz="2400" dirty="0"/>
              <a:t>Gi tilbakemeldinger som får fram hva elevene er gode på og hva de kan jobbe med framover</a:t>
            </a:r>
          </a:p>
          <a:p>
            <a:r>
              <a:rPr lang="nb-NO" sz="2400" dirty="0"/>
              <a:t>Fremme opplevelsen av mestring i fellesskapet der alle føler at de bidrar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8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Medvirkning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100" b="1" dirty="0"/>
              <a:t>Medvirkning innebærer å:</a:t>
            </a:r>
          </a:p>
          <a:p>
            <a:pPr marL="0" indent="0">
              <a:buNone/>
            </a:pPr>
            <a:r>
              <a:rPr lang="nb-NO" b="1" i="1" dirty="0"/>
              <a:t>Utvikle eierskap til løsninger</a:t>
            </a:r>
          </a:p>
          <a:p>
            <a:r>
              <a:rPr lang="nb-NO" dirty="0"/>
              <a:t>Utvikle trygge rammer for at elevene kan ta mer ansvar ved å la dem påvirke egen læringsprosess slik at de opplever prosessen som sin egen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I tillegg handler medvirkning om å:</a:t>
            </a:r>
          </a:p>
          <a:p>
            <a:r>
              <a:rPr lang="nb-NO" dirty="0"/>
              <a:t>Styrke et trygt læringsmiljø der det er rom for å hjelpe hverandre og å finne løsninger i fellesskap</a:t>
            </a:r>
          </a:p>
          <a:p>
            <a:r>
              <a:rPr lang="nb-NO" dirty="0"/>
              <a:t>Tilrettelegge undervisningsaktivitetene med utgangspunkt i elevenes behov, kunnskap og kompetanse slik at hver enkelt kan prestere og erfare progresjon</a:t>
            </a:r>
          </a:p>
          <a:p>
            <a:r>
              <a:rPr lang="nb-NO" dirty="0"/>
              <a:t>Lytte til elevene og integrere interessene deres i undervisningen</a:t>
            </a:r>
          </a:p>
          <a:p>
            <a:r>
              <a:rPr lang="nb-NO" dirty="0"/>
              <a:t>Stille klare krav og forventninger, men være lydhør overfor elevenes stemmer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95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Trygghet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32718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sz="4400" b="1" dirty="0"/>
              <a:t>Trygghet innebærer å:</a:t>
            </a:r>
          </a:p>
          <a:p>
            <a:pPr marL="0" indent="0">
              <a:buNone/>
            </a:pPr>
            <a:r>
              <a:rPr lang="nb-NO" sz="4000" b="1" i="1" dirty="0"/>
              <a:t>Sette tydelige og forutsigbare rammer</a:t>
            </a:r>
          </a:p>
          <a:p>
            <a:r>
              <a:rPr lang="nb-NO" sz="4000" dirty="0"/>
              <a:t>Være trygge voksne gjennom å tilrettelegge for et fellesskap der alle føler seg sett, hørt og ivaretatt</a:t>
            </a:r>
          </a:p>
          <a:p>
            <a:pPr marL="0" indent="0">
              <a:buNone/>
            </a:pPr>
            <a:endParaRPr lang="nb-NO" sz="4000" b="1" dirty="0"/>
          </a:p>
          <a:p>
            <a:pPr marL="0" indent="0">
              <a:buNone/>
            </a:pPr>
            <a:r>
              <a:rPr lang="nb-NO" sz="4000" b="1" dirty="0"/>
              <a:t>I tillegg handler trygghet om å:</a:t>
            </a:r>
          </a:p>
          <a:p>
            <a:r>
              <a:rPr lang="nb-NO" sz="4000" dirty="0"/>
              <a:t>Skape gode og gjenkjennbare rutiner for elevene</a:t>
            </a:r>
          </a:p>
          <a:p>
            <a:r>
              <a:rPr lang="nb-NO" sz="4000" dirty="0"/>
              <a:t>Stille realistiske krav og legge til rette for selvstendighet innenfor tydelige rammer slik at den enkelte kan være trygg på seg selv og rollen sin</a:t>
            </a:r>
          </a:p>
          <a:p>
            <a:r>
              <a:rPr lang="nb-NO" sz="4000" dirty="0"/>
              <a:t>Fremme åpenhet og forståelse for ulike kulturer, livshendelser og utfordringer for å skape et inkluderende fellesskap</a:t>
            </a:r>
          </a:p>
          <a:p>
            <a:r>
              <a:rPr lang="nb-NO" sz="4000" dirty="0"/>
              <a:t>Spille på lag med andre viktige personer i omgivelsene</a:t>
            </a:r>
          </a:p>
          <a:p>
            <a:r>
              <a:rPr lang="nb-NO" sz="4000" dirty="0"/>
              <a:t>Hjelpe alle til å bli godt kjent med hverandre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3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Motivasjon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100" b="1" dirty="0"/>
              <a:t>Motivasjon innebærer å:</a:t>
            </a:r>
          </a:p>
          <a:p>
            <a:pPr marL="0" indent="0">
              <a:buNone/>
            </a:pPr>
            <a:r>
              <a:rPr lang="nb-NO" sz="2800" b="1" i="1" dirty="0"/>
              <a:t>Skape engasjement</a:t>
            </a:r>
          </a:p>
          <a:p>
            <a:r>
              <a:rPr lang="nb-NO" sz="2800" dirty="0"/>
              <a:t>Legge til rette for engasjement og glede slik at det å være på skolen blir en positiv opplevelse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b="1" dirty="0"/>
              <a:t>I tillegg handler motivasjon om å:</a:t>
            </a:r>
          </a:p>
          <a:p>
            <a:r>
              <a:rPr lang="nb-NO" sz="2800" dirty="0"/>
              <a:t>Skape arbeidsglede og eierskap i læringsprosessen med utgangspunkt i elevenes interesser og forutsetninger</a:t>
            </a:r>
          </a:p>
          <a:p>
            <a:r>
              <a:rPr lang="nb-NO" sz="2800" dirty="0"/>
              <a:t>Gi positive og konstruktive tilbakemeldinger til den enkelte elev og synliggjøre elevenes styrker og betydning for fellesskapet</a:t>
            </a:r>
          </a:p>
          <a:p>
            <a:r>
              <a:rPr lang="nb-NO" sz="2800" dirty="0"/>
              <a:t>Sette oppnåelige mål sammen med elevene og vise muligheter i den enkelte situasjon</a:t>
            </a:r>
          </a:p>
          <a:p>
            <a:r>
              <a:rPr lang="nb-NO" sz="2800" dirty="0"/>
              <a:t>Legge til rette for at elevene opplever trivsel gjennom hele skolehverdagen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1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Relasjoner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68481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nb-NO" sz="7400" b="1" dirty="0"/>
              <a:t>Relasjoner innebærer å:</a:t>
            </a:r>
          </a:p>
          <a:p>
            <a:pPr marL="0" indent="0">
              <a:buNone/>
            </a:pPr>
            <a:r>
              <a:rPr lang="nb-NO" sz="6800" b="1" i="1" dirty="0"/>
              <a:t>Møte elevene der de er</a:t>
            </a:r>
          </a:p>
          <a:p>
            <a:r>
              <a:rPr lang="nb-NO" sz="6800" dirty="0"/>
              <a:t>Skape en opplevelse av tilhørighet for alle ved å være til stede for elevene og oppmuntre dem til å se og ta vare på hverandre</a:t>
            </a:r>
          </a:p>
          <a:p>
            <a:pPr marL="0" indent="0">
              <a:buNone/>
            </a:pPr>
            <a:endParaRPr lang="nb-NO" sz="6800" dirty="0"/>
          </a:p>
          <a:p>
            <a:pPr marL="0" indent="0">
              <a:buNone/>
            </a:pPr>
            <a:r>
              <a:rPr lang="nb-NO" sz="6800" b="1" dirty="0"/>
              <a:t>I tillegg handler relasjoner om å:</a:t>
            </a:r>
          </a:p>
          <a:p>
            <a:r>
              <a:rPr lang="nb-NO" sz="6800" dirty="0"/>
              <a:t>Bli kjent med hver enkelt elev og skape trygge, stabile relasjoner over tid</a:t>
            </a:r>
          </a:p>
          <a:p>
            <a:r>
              <a:rPr lang="nb-NO" sz="6800" dirty="0"/>
              <a:t>Se betydningen av de små møtene</a:t>
            </a:r>
          </a:p>
          <a:p>
            <a:r>
              <a:rPr lang="nb-NO" sz="6800" dirty="0"/>
              <a:t>Fremme tillit hos elevene slik at de kan søke og ta imot hjelp til å håndtere det som er vanskelig</a:t>
            </a:r>
          </a:p>
          <a:p>
            <a:r>
              <a:rPr lang="nb-NO" sz="6800" dirty="0"/>
              <a:t>Legge til rette for aktiviteter og muligheter for at elevene kan bygge vennskap og relasjoner seg imellom </a:t>
            </a:r>
          </a:p>
          <a:p>
            <a:r>
              <a:rPr lang="nb-NO" sz="6800" dirty="0"/>
              <a:t>Bidra til åpenhet om ulike tema og snakke om det som er vanskelig i hverdagen på elevenes premisser for å bygge forståelse og empati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84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1009</Words>
  <Application>Microsoft Office PowerPoint</Application>
  <PresentationFormat>Widescreen</PresentationFormat>
  <Paragraphs>137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Prinsipper for helsefremmende skolemiljø</vt:lpstr>
      <vt:lpstr> Anerkjennelse</vt:lpstr>
      <vt:lpstr>Tillit</vt:lpstr>
      <vt:lpstr>Respekt</vt:lpstr>
      <vt:lpstr>Mestring</vt:lpstr>
      <vt:lpstr>Medvirkning</vt:lpstr>
      <vt:lpstr>Trygghet</vt:lpstr>
      <vt:lpstr>Motivasjon</vt:lpstr>
      <vt:lpstr>Relasjoner</vt:lpstr>
      <vt:lpstr>Verdier</vt:lpstr>
      <vt:lpstr>PowerPoint-presentasjon</vt:lpstr>
    </vt:vector>
  </TitlesOfParts>
  <Company>IT-tjenesten Lillesand &amp; Birkenes Kommuner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May Olaug Horverak</dc:creator>
  <cp:lastModifiedBy>May Olaug Horverak</cp:lastModifiedBy>
  <cp:revision>4</cp:revision>
  <dcterms:created xsi:type="dcterms:W3CDTF">2023-09-19T11:59:06Z</dcterms:created>
  <dcterms:modified xsi:type="dcterms:W3CDTF">2024-12-22T12:34:55Z</dcterms:modified>
</cp:coreProperties>
</file>