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67" r:id="rId4"/>
    <p:sldId id="268" r:id="rId5"/>
    <p:sldId id="258" r:id="rId6"/>
    <p:sldId id="269" r:id="rId7"/>
    <p:sldId id="270" r:id="rId8"/>
    <p:sldId id="260" r:id="rId9"/>
    <p:sldId id="271" r:id="rId10"/>
    <p:sldId id="272" r:id="rId11"/>
    <p:sldId id="261" r:id="rId12"/>
    <p:sldId id="273" r:id="rId13"/>
    <p:sldId id="274" r:id="rId14"/>
    <p:sldId id="262" r:id="rId15"/>
    <p:sldId id="275" r:id="rId16"/>
    <p:sldId id="276" r:id="rId17"/>
    <p:sldId id="263" r:id="rId18"/>
    <p:sldId id="277" r:id="rId19"/>
    <p:sldId id="278" r:id="rId20"/>
    <p:sldId id="264" r:id="rId21"/>
    <p:sldId id="279" r:id="rId22"/>
    <p:sldId id="280" r:id="rId23"/>
    <p:sldId id="266" r:id="rId24"/>
    <p:sldId id="281" r:id="rId25"/>
    <p:sldId id="282" r:id="rId26"/>
    <p:sldId id="265" r:id="rId27"/>
    <p:sldId id="283" r:id="rId28"/>
    <p:sldId id="284" r:id="rId29"/>
    <p:sldId id="259" r:id="rId30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2991607-3A8D-444C-B7A4-3231E08F7A81}" v="1" dt="2025-11-11T08:24:56.1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Øyvind Hellang" userId="510dcbdd-3686-414f-bf9a-845a48e53045" providerId="ADAL" clId="{E2991607-3A8D-444C-B7A4-3231E08F7A81}"/>
    <pc:docChg chg="modSld">
      <pc:chgData name="Øyvind Hellang" userId="510dcbdd-3686-414f-bf9a-845a48e53045" providerId="ADAL" clId="{E2991607-3A8D-444C-B7A4-3231E08F7A81}" dt="2025-11-11T09:05:44.699" v="109" actId="1076"/>
      <pc:docMkLst>
        <pc:docMk/>
      </pc:docMkLst>
      <pc:sldChg chg="modSp mod">
        <pc:chgData name="Øyvind Hellang" userId="510dcbdd-3686-414f-bf9a-845a48e53045" providerId="ADAL" clId="{E2991607-3A8D-444C-B7A4-3231E08F7A81}" dt="2025-11-11T09:05:44.699" v="109" actId="1076"/>
        <pc:sldMkLst>
          <pc:docMk/>
          <pc:sldMk cId="3466211485" sldId="256"/>
        </pc:sldMkLst>
        <pc:spChg chg="mod">
          <ac:chgData name="Øyvind Hellang" userId="510dcbdd-3686-414f-bf9a-845a48e53045" providerId="ADAL" clId="{E2991607-3A8D-444C-B7A4-3231E08F7A81}" dt="2025-11-11T09:05:44.699" v="109" actId="1076"/>
          <ac:spMkLst>
            <pc:docMk/>
            <pc:sldMk cId="3466211485" sldId="256"/>
            <ac:spMk id="2" creationId="{BB642E0D-71DE-B44C-AA5A-48453608C059}"/>
          </ac:spMkLst>
        </pc:spChg>
      </pc:sldChg>
      <pc:sldChg chg="modSp mod">
        <pc:chgData name="Øyvind Hellang" userId="510dcbdd-3686-414f-bf9a-845a48e53045" providerId="ADAL" clId="{E2991607-3A8D-444C-B7A4-3231E08F7A81}" dt="2025-11-11T08:59:35.101" v="1" actId="6549"/>
        <pc:sldMkLst>
          <pc:docMk/>
          <pc:sldMk cId="814491208" sldId="257"/>
        </pc:sldMkLst>
        <pc:spChg chg="mod">
          <ac:chgData name="Øyvind Hellang" userId="510dcbdd-3686-414f-bf9a-845a48e53045" providerId="ADAL" clId="{E2991607-3A8D-444C-B7A4-3231E08F7A81}" dt="2025-11-11T08:59:35.101" v="1" actId="6549"/>
          <ac:spMkLst>
            <pc:docMk/>
            <pc:sldMk cId="814491208" sldId="257"/>
            <ac:spMk id="5" creationId="{907B46A4-201E-8510-83FF-EAA82CA2190F}"/>
          </ac:spMkLst>
        </pc:spChg>
      </pc:sldChg>
      <pc:sldChg chg="modSp mod">
        <pc:chgData name="Øyvind Hellang" userId="510dcbdd-3686-414f-bf9a-845a48e53045" providerId="ADAL" clId="{E2991607-3A8D-444C-B7A4-3231E08F7A81}" dt="2025-11-11T08:59:51.552" v="4" actId="20577"/>
        <pc:sldMkLst>
          <pc:docMk/>
          <pc:sldMk cId="3411350517" sldId="258"/>
        </pc:sldMkLst>
        <pc:spChg chg="mod">
          <ac:chgData name="Øyvind Hellang" userId="510dcbdd-3686-414f-bf9a-845a48e53045" providerId="ADAL" clId="{E2991607-3A8D-444C-B7A4-3231E08F7A81}" dt="2025-11-11T08:59:51.552" v="4" actId="20577"/>
          <ac:spMkLst>
            <pc:docMk/>
            <pc:sldMk cId="3411350517" sldId="258"/>
            <ac:spMk id="5" creationId="{907B46A4-201E-8510-83FF-EAA82CA2190F}"/>
          </ac:spMkLst>
        </pc:spChg>
      </pc:sldChg>
      <pc:sldChg chg="modSp mod">
        <pc:chgData name="Øyvind Hellang" userId="510dcbdd-3686-414f-bf9a-845a48e53045" providerId="ADAL" clId="{E2991607-3A8D-444C-B7A4-3231E08F7A81}" dt="2025-11-11T09:02:19.861" v="28" actId="20577"/>
        <pc:sldMkLst>
          <pc:docMk/>
          <pc:sldMk cId="4150753148" sldId="259"/>
        </pc:sldMkLst>
        <pc:spChg chg="mod">
          <ac:chgData name="Øyvind Hellang" userId="510dcbdd-3686-414f-bf9a-845a48e53045" providerId="ADAL" clId="{E2991607-3A8D-444C-B7A4-3231E08F7A81}" dt="2025-11-11T09:02:19.861" v="28" actId="20577"/>
          <ac:spMkLst>
            <pc:docMk/>
            <pc:sldMk cId="4150753148" sldId="259"/>
            <ac:spMk id="5" creationId="{907B46A4-201E-8510-83FF-EAA82CA2190F}"/>
          </ac:spMkLst>
        </pc:spChg>
      </pc:sldChg>
      <pc:sldChg chg="modSp mod">
        <pc:chgData name="Øyvind Hellang" userId="510dcbdd-3686-414f-bf9a-845a48e53045" providerId="ADAL" clId="{E2991607-3A8D-444C-B7A4-3231E08F7A81}" dt="2025-11-11T09:00:09.346" v="7" actId="20577"/>
        <pc:sldMkLst>
          <pc:docMk/>
          <pc:sldMk cId="880232712" sldId="260"/>
        </pc:sldMkLst>
        <pc:spChg chg="mod">
          <ac:chgData name="Øyvind Hellang" userId="510dcbdd-3686-414f-bf9a-845a48e53045" providerId="ADAL" clId="{E2991607-3A8D-444C-B7A4-3231E08F7A81}" dt="2025-11-11T09:00:09.346" v="7" actId="20577"/>
          <ac:spMkLst>
            <pc:docMk/>
            <pc:sldMk cId="880232712" sldId="260"/>
            <ac:spMk id="5" creationId="{907B46A4-201E-8510-83FF-EAA82CA2190F}"/>
          </ac:spMkLst>
        </pc:spChg>
      </pc:sldChg>
      <pc:sldChg chg="modSp mod">
        <pc:chgData name="Øyvind Hellang" userId="510dcbdd-3686-414f-bf9a-845a48e53045" providerId="ADAL" clId="{E2991607-3A8D-444C-B7A4-3231E08F7A81}" dt="2025-11-11T09:00:26.553" v="10" actId="20577"/>
        <pc:sldMkLst>
          <pc:docMk/>
          <pc:sldMk cId="817880827" sldId="261"/>
        </pc:sldMkLst>
        <pc:spChg chg="mod">
          <ac:chgData name="Øyvind Hellang" userId="510dcbdd-3686-414f-bf9a-845a48e53045" providerId="ADAL" clId="{E2991607-3A8D-444C-B7A4-3231E08F7A81}" dt="2025-11-11T09:00:26.553" v="10" actId="20577"/>
          <ac:spMkLst>
            <pc:docMk/>
            <pc:sldMk cId="817880827" sldId="261"/>
            <ac:spMk id="5" creationId="{907B46A4-201E-8510-83FF-EAA82CA2190F}"/>
          </ac:spMkLst>
        </pc:spChg>
      </pc:sldChg>
      <pc:sldChg chg="modSp mod">
        <pc:chgData name="Øyvind Hellang" userId="510dcbdd-3686-414f-bf9a-845a48e53045" providerId="ADAL" clId="{E2991607-3A8D-444C-B7A4-3231E08F7A81}" dt="2025-11-11T09:00:40.090" v="13" actId="20577"/>
        <pc:sldMkLst>
          <pc:docMk/>
          <pc:sldMk cId="3239595186" sldId="262"/>
        </pc:sldMkLst>
        <pc:spChg chg="mod">
          <ac:chgData name="Øyvind Hellang" userId="510dcbdd-3686-414f-bf9a-845a48e53045" providerId="ADAL" clId="{E2991607-3A8D-444C-B7A4-3231E08F7A81}" dt="2025-11-11T09:00:40.090" v="13" actId="20577"/>
          <ac:spMkLst>
            <pc:docMk/>
            <pc:sldMk cId="3239595186" sldId="262"/>
            <ac:spMk id="5" creationId="{907B46A4-201E-8510-83FF-EAA82CA2190F}"/>
          </ac:spMkLst>
        </pc:spChg>
      </pc:sldChg>
      <pc:sldChg chg="modSp mod">
        <pc:chgData name="Øyvind Hellang" userId="510dcbdd-3686-414f-bf9a-845a48e53045" providerId="ADAL" clId="{E2991607-3A8D-444C-B7A4-3231E08F7A81}" dt="2025-11-11T09:00:56.060" v="16" actId="20577"/>
        <pc:sldMkLst>
          <pc:docMk/>
          <pc:sldMk cId="2864135697" sldId="263"/>
        </pc:sldMkLst>
        <pc:spChg chg="mod">
          <ac:chgData name="Øyvind Hellang" userId="510dcbdd-3686-414f-bf9a-845a48e53045" providerId="ADAL" clId="{E2991607-3A8D-444C-B7A4-3231E08F7A81}" dt="2025-11-11T09:00:56.060" v="16" actId="20577"/>
          <ac:spMkLst>
            <pc:docMk/>
            <pc:sldMk cId="2864135697" sldId="263"/>
            <ac:spMk id="5" creationId="{907B46A4-201E-8510-83FF-EAA82CA2190F}"/>
          </ac:spMkLst>
        </pc:spChg>
      </pc:sldChg>
      <pc:sldChg chg="modSp mod">
        <pc:chgData name="Øyvind Hellang" userId="510dcbdd-3686-414f-bf9a-845a48e53045" providerId="ADAL" clId="{E2991607-3A8D-444C-B7A4-3231E08F7A81}" dt="2025-11-11T09:01:13.359" v="19" actId="20577"/>
        <pc:sldMkLst>
          <pc:docMk/>
          <pc:sldMk cId="1228018762" sldId="264"/>
        </pc:sldMkLst>
        <pc:spChg chg="mod">
          <ac:chgData name="Øyvind Hellang" userId="510dcbdd-3686-414f-bf9a-845a48e53045" providerId="ADAL" clId="{E2991607-3A8D-444C-B7A4-3231E08F7A81}" dt="2025-11-11T09:01:13.359" v="19" actId="20577"/>
          <ac:spMkLst>
            <pc:docMk/>
            <pc:sldMk cId="1228018762" sldId="264"/>
            <ac:spMk id="5" creationId="{907B46A4-201E-8510-83FF-EAA82CA2190F}"/>
          </ac:spMkLst>
        </pc:spChg>
      </pc:sldChg>
      <pc:sldChg chg="modSp mod">
        <pc:chgData name="Øyvind Hellang" userId="510dcbdd-3686-414f-bf9a-845a48e53045" providerId="ADAL" clId="{E2991607-3A8D-444C-B7A4-3231E08F7A81}" dt="2025-11-11T09:02:02.482" v="25" actId="20577"/>
        <pc:sldMkLst>
          <pc:docMk/>
          <pc:sldMk cId="2517849584" sldId="265"/>
        </pc:sldMkLst>
        <pc:spChg chg="mod">
          <ac:chgData name="Øyvind Hellang" userId="510dcbdd-3686-414f-bf9a-845a48e53045" providerId="ADAL" clId="{E2991607-3A8D-444C-B7A4-3231E08F7A81}" dt="2025-11-11T09:02:02.482" v="25" actId="20577"/>
          <ac:spMkLst>
            <pc:docMk/>
            <pc:sldMk cId="2517849584" sldId="265"/>
            <ac:spMk id="5" creationId="{907B46A4-201E-8510-83FF-EAA82CA2190F}"/>
          </ac:spMkLst>
        </pc:spChg>
      </pc:sldChg>
      <pc:sldChg chg="modSp mod">
        <pc:chgData name="Øyvind Hellang" userId="510dcbdd-3686-414f-bf9a-845a48e53045" providerId="ADAL" clId="{E2991607-3A8D-444C-B7A4-3231E08F7A81}" dt="2025-11-11T09:01:45.616" v="22" actId="20577"/>
        <pc:sldMkLst>
          <pc:docMk/>
          <pc:sldMk cId="4130284568" sldId="266"/>
        </pc:sldMkLst>
        <pc:spChg chg="mod">
          <ac:chgData name="Øyvind Hellang" userId="510dcbdd-3686-414f-bf9a-845a48e53045" providerId="ADAL" clId="{E2991607-3A8D-444C-B7A4-3231E08F7A81}" dt="2025-11-11T09:01:45.616" v="22" actId="20577"/>
          <ac:spMkLst>
            <pc:docMk/>
            <pc:sldMk cId="4130284568" sldId="266"/>
            <ac:spMk id="5" creationId="{907B46A4-201E-8510-83FF-EAA82CA2190F}"/>
          </ac:spMkLst>
        </pc:spChg>
      </pc:sldChg>
      <pc:sldChg chg="modSp mod">
        <pc:chgData name="Øyvind Hellang" userId="510dcbdd-3686-414f-bf9a-845a48e53045" providerId="ADAL" clId="{E2991607-3A8D-444C-B7A4-3231E08F7A81}" dt="2025-11-11T08:59:41.860" v="2" actId="20577"/>
        <pc:sldMkLst>
          <pc:docMk/>
          <pc:sldMk cId="271504074" sldId="267"/>
        </pc:sldMkLst>
        <pc:spChg chg="mod">
          <ac:chgData name="Øyvind Hellang" userId="510dcbdd-3686-414f-bf9a-845a48e53045" providerId="ADAL" clId="{E2991607-3A8D-444C-B7A4-3231E08F7A81}" dt="2025-11-11T08:59:41.860" v="2" actId="20577"/>
          <ac:spMkLst>
            <pc:docMk/>
            <pc:sldMk cId="271504074" sldId="267"/>
            <ac:spMk id="5" creationId="{9A258A0A-02BC-CF7A-6515-58FD0A4A440F}"/>
          </ac:spMkLst>
        </pc:spChg>
      </pc:sldChg>
      <pc:sldChg chg="modSp mod">
        <pc:chgData name="Øyvind Hellang" userId="510dcbdd-3686-414f-bf9a-845a48e53045" providerId="ADAL" clId="{E2991607-3A8D-444C-B7A4-3231E08F7A81}" dt="2025-11-11T08:59:46.894" v="3" actId="20577"/>
        <pc:sldMkLst>
          <pc:docMk/>
          <pc:sldMk cId="563423832" sldId="268"/>
        </pc:sldMkLst>
        <pc:spChg chg="mod">
          <ac:chgData name="Øyvind Hellang" userId="510dcbdd-3686-414f-bf9a-845a48e53045" providerId="ADAL" clId="{E2991607-3A8D-444C-B7A4-3231E08F7A81}" dt="2025-11-11T08:59:46.894" v="3" actId="20577"/>
          <ac:spMkLst>
            <pc:docMk/>
            <pc:sldMk cId="563423832" sldId="268"/>
            <ac:spMk id="5" creationId="{BA8C7D86-82F5-E9E0-4303-A4DC685A5043}"/>
          </ac:spMkLst>
        </pc:spChg>
      </pc:sldChg>
      <pc:sldChg chg="modSp mod">
        <pc:chgData name="Øyvind Hellang" userId="510dcbdd-3686-414f-bf9a-845a48e53045" providerId="ADAL" clId="{E2991607-3A8D-444C-B7A4-3231E08F7A81}" dt="2025-11-11T08:59:56.660" v="5" actId="20577"/>
        <pc:sldMkLst>
          <pc:docMk/>
          <pc:sldMk cId="2961625052" sldId="269"/>
        </pc:sldMkLst>
        <pc:spChg chg="mod">
          <ac:chgData name="Øyvind Hellang" userId="510dcbdd-3686-414f-bf9a-845a48e53045" providerId="ADAL" clId="{E2991607-3A8D-444C-B7A4-3231E08F7A81}" dt="2025-11-11T08:59:56.660" v="5" actId="20577"/>
          <ac:spMkLst>
            <pc:docMk/>
            <pc:sldMk cId="2961625052" sldId="269"/>
            <ac:spMk id="5" creationId="{5D120059-F8E3-2CB8-9EA9-0E645B8131D6}"/>
          </ac:spMkLst>
        </pc:spChg>
      </pc:sldChg>
      <pc:sldChg chg="modSp mod">
        <pc:chgData name="Øyvind Hellang" userId="510dcbdd-3686-414f-bf9a-845a48e53045" providerId="ADAL" clId="{E2991607-3A8D-444C-B7A4-3231E08F7A81}" dt="2025-11-11T09:00:04.074" v="6" actId="20577"/>
        <pc:sldMkLst>
          <pc:docMk/>
          <pc:sldMk cId="3183594396" sldId="270"/>
        </pc:sldMkLst>
        <pc:spChg chg="mod">
          <ac:chgData name="Øyvind Hellang" userId="510dcbdd-3686-414f-bf9a-845a48e53045" providerId="ADAL" clId="{E2991607-3A8D-444C-B7A4-3231E08F7A81}" dt="2025-11-11T09:00:04.074" v="6" actId="20577"/>
          <ac:spMkLst>
            <pc:docMk/>
            <pc:sldMk cId="3183594396" sldId="270"/>
            <ac:spMk id="5" creationId="{830D093C-8D02-1344-CF69-AE278124556F}"/>
          </ac:spMkLst>
        </pc:spChg>
      </pc:sldChg>
      <pc:sldChg chg="modSp mod">
        <pc:chgData name="Øyvind Hellang" userId="510dcbdd-3686-414f-bf9a-845a48e53045" providerId="ADAL" clId="{E2991607-3A8D-444C-B7A4-3231E08F7A81}" dt="2025-11-11T09:00:18.100" v="8" actId="20577"/>
        <pc:sldMkLst>
          <pc:docMk/>
          <pc:sldMk cId="1235843167" sldId="271"/>
        </pc:sldMkLst>
        <pc:spChg chg="mod">
          <ac:chgData name="Øyvind Hellang" userId="510dcbdd-3686-414f-bf9a-845a48e53045" providerId="ADAL" clId="{E2991607-3A8D-444C-B7A4-3231E08F7A81}" dt="2025-11-11T09:00:18.100" v="8" actId="20577"/>
          <ac:spMkLst>
            <pc:docMk/>
            <pc:sldMk cId="1235843167" sldId="271"/>
            <ac:spMk id="5" creationId="{029736C7-66AE-A2B9-B611-7DE15BC794F1}"/>
          </ac:spMkLst>
        </pc:spChg>
      </pc:sldChg>
      <pc:sldChg chg="modSp mod">
        <pc:chgData name="Øyvind Hellang" userId="510dcbdd-3686-414f-bf9a-845a48e53045" providerId="ADAL" clId="{E2991607-3A8D-444C-B7A4-3231E08F7A81}" dt="2025-11-11T09:00:22.333" v="9" actId="20577"/>
        <pc:sldMkLst>
          <pc:docMk/>
          <pc:sldMk cId="757844823" sldId="272"/>
        </pc:sldMkLst>
        <pc:spChg chg="mod">
          <ac:chgData name="Øyvind Hellang" userId="510dcbdd-3686-414f-bf9a-845a48e53045" providerId="ADAL" clId="{E2991607-3A8D-444C-B7A4-3231E08F7A81}" dt="2025-11-11T09:00:22.333" v="9" actId="20577"/>
          <ac:spMkLst>
            <pc:docMk/>
            <pc:sldMk cId="757844823" sldId="272"/>
            <ac:spMk id="5" creationId="{12066E90-7971-9E51-7349-2E2BFA1AA5F0}"/>
          </ac:spMkLst>
        </pc:spChg>
      </pc:sldChg>
      <pc:sldChg chg="modSp mod">
        <pc:chgData name="Øyvind Hellang" userId="510dcbdd-3686-414f-bf9a-845a48e53045" providerId="ADAL" clId="{E2991607-3A8D-444C-B7A4-3231E08F7A81}" dt="2025-11-11T09:00:31.325" v="11" actId="20577"/>
        <pc:sldMkLst>
          <pc:docMk/>
          <pc:sldMk cId="3565475542" sldId="273"/>
        </pc:sldMkLst>
        <pc:spChg chg="mod">
          <ac:chgData name="Øyvind Hellang" userId="510dcbdd-3686-414f-bf9a-845a48e53045" providerId="ADAL" clId="{E2991607-3A8D-444C-B7A4-3231E08F7A81}" dt="2025-11-11T09:00:31.325" v="11" actId="20577"/>
          <ac:spMkLst>
            <pc:docMk/>
            <pc:sldMk cId="3565475542" sldId="273"/>
            <ac:spMk id="5" creationId="{99DC8264-C89C-2CDD-75A7-8C0A3CD6827F}"/>
          </ac:spMkLst>
        </pc:spChg>
      </pc:sldChg>
      <pc:sldChg chg="modSp mod">
        <pc:chgData name="Øyvind Hellang" userId="510dcbdd-3686-414f-bf9a-845a48e53045" providerId="ADAL" clId="{E2991607-3A8D-444C-B7A4-3231E08F7A81}" dt="2025-11-11T09:00:36.117" v="12" actId="20577"/>
        <pc:sldMkLst>
          <pc:docMk/>
          <pc:sldMk cId="2809423537" sldId="274"/>
        </pc:sldMkLst>
        <pc:spChg chg="mod">
          <ac:chgData name="Øyvind Hellang" userId="510dcbdd-3686-414f-bf9a-845a48e53045" providerId="ADAL" clId="{E2991607-3A8D-444C-B7A4-3231E08F7A81}" dt="2025-11-11T09:00:36.117" v="12" actId="20577"/>
          <ac:spMkLst>
            <pc:docMk/>
            <pc:sldMk cId="2809423537" sldId="274"/>
            <ac:spMk id="5" creationId="{336D90B3-BD97-7CBF-B191-687397C578B3}"/>
          </ac:spMkLst>
        </pc:spChg>
      </pc:sldChg>
      <pc:sldChg chg="modSp mod">
        <pc:chgData name="Øyvind Hellang" userId="510dcbdd-3686-414f-bf9a-845a48e53045" providerId="ADAL" clId="{E2991607-3A8D-444C-B7A4-3231E08F7A81}" dt="2025-11-11T09:00:43.686" v="14" actId="20577"/>
        <pc:sldMkLst>
          <pc:docMk/>
          <pc:sldMk cId="1812472179" sldId="275"/>
        </pc:sldMkLst>
        <pc:spChg chg="mod">
          <ac:chgData name="Øyvind Hellang" userId="510dcbdd-3686-414f-bf9a-845a48e53045" providerId="ADAL" clId="{E2991607-3A8D-444C-B7A4-3231E08F7A81}" dt="2025-11-11T09:00:43.686" v="14" actId="20577"/>
          <ac:spMkLst>
            <pc:docMk/>
            <pc:sldMk cId="1812472179" sldId="275"/>
            <ac:spMk id="5" creationId="{09FC064D-F768-D71D-ED6C-DC8D1CFD2696}"/>
          </ac:spMkLst>
        </pc:spChg>
      </pc:sldChg>
      <pc:sldChg chg="modSp mod">
        <pc:chgData name="Øyvind Hellang" userId="510dcbdd-3686-414f-bf9a-845a48e53045" providerId="ADAL" clId="{E2991607-3A8D-444C-B7A4-3231E08F7A81}" dt="2025-11-11T09:00:49.763" v="15" actId="20577"/>
        <pc:sldMkLst>
          <pc:docMk/>
          <pc:sldMk cId="535784841" sldId="276"/>
        </pc:sldMkLst>
        <pc:spChg chg="mod">
          <ac:chgData name="Øyvind Hellang" userId="510dcbdd-3686-414f-bf9a-845a48e53045" providerId="ADAL" clId="{E2991607-3A8D-444C-B7A4-3231E08F7A81}" dt="2025-11-11T09:00:49.763" v="15" actId="20577"/>
          <ac:spMkLst>
            <pc:docMk/>
            <pc:sldMk cId="535784841" sldId="276"/>
            <ac:spMk id="5" creationId="{852503B7-730F-18ED-2084-D466DDC060B7}"/>
          </ac:spMkLst>
        </pc:spChg>
      </pc:sldChg>
      <pc:sldChg chg="modSp mod">
        <pc:chgData name="Øyvind Hellang" userId="510dcbdd-3686-414f-bf9a-845a48e53045" providerId="ADAL" clId="{E2991607-3A8D-444C-B7A4-3231E08F7A81}" dt="2025-11-11T09:01:00.415" v="17" actId="20577"/>
        <pc:sldMkLst>
          <pc:docMk/>
          <pc:sldMk cId="4045430177" sldId="277"/>
        </pc:sldMkLst>
        <pc:spChg chg="mod">
          <ac:chgData name="Øyvind Hellang" userId="510dcbdd-3686-414f-bf9a-845a48e53045" providerId="ADAL" clId="{E2991607-3A8D-444C-B7A4-3231E08F7A81}" dt="2025-11-11T09:01:00.415" v="17" actId="20577"/>
          <ac:spMkLst>
            <pc:docMk/>
            <pc:sldMk cId="4045430177" sldId="277"/>
            <ac:spMk id="5" creationId="{A1373B1B-7E10-B0B5-ECAE-B58E5616F0EA}"/>
          </ac:spMkLst>
        </pc:spChg>
      </pc:sldChg>
      <pc:sldChg chg="modSp mod">
        <pc:chgData name="Øyvind Hellang" userId="510dcbdd-3686-414f-bf9a-845a48e53045" providerId="ADAL" clId="{E2991607-3A8D-444C-B7A4-3231E08F7A81}" dt="2025-11-11T09:01:05.968" v="18" actId="20577"/>
        <pc:sldMkLst>
          <pc:docMk/>
          <pc:sldMk cId="3468008146" sldId="278"/>
        </pc:sldMkLst>
        <pc:spChg chg="mod">
          <ac:chgData name="Øyvind Hellang" userId="510dcbdd-3686-414f-bf9a-845a48e53045" providerId="ADAL" clId="{E2991607-3A8D-444C-B7A4-3231E08F7A81}" dt="2025-11-11T09:01:05.968" v="18" actId="20577"/>
          <ac:spMkLst>
            <pc:docMk/>
            <pc:sldMk cId="3468008146" sldId="278"/>
            <ac:spMk id="5" creationId="{9F3E9DF9-9F06-EC09-737C-8835D3DD33B2}"/>
          </ac:spMkLst>
        </pc:spChg>
      </pc:sldChg>
      <pc:sldChg chg="modSp mod">
        <pc:chgData name="Øyvind Hellang" userId="510dcbdd-3686-414f-bf9a-845a48e53045" providerId="ADAL" clId="{E2991607-3A8D-444C-B7A4-3231E08F7A81}" dt="2025-11-11T09:01:34.862" v="20" actId="20577"/>
        <pc:sldMkLst>
          <pc:docMk/>
          <pc:sldMk cId="52360318" sldId="279"/>
        </pc:sldMkLst>
        <pc:spChg chg="mod">
          <ac:chgData name="Øyvind Hellang" userId="510dcbdd-3686-414f-bf9a-845a48e53045" providerId="ADAL" clId="{E2991607-3A8D-444C-B7A4-3231E08F7A81}" dt="2025-11-11T09:01:34.862" v="20" actId="20577"/>
          <ac:spMkLst>
            <pc:docMk/>
            <pc:sldMk cId="52360318" sldId="279"/>
            <ac:spMk id="5" creationId="{A4B2B884-193F-57B7-36F0-3C61B3B151FF}"/>
          </ac:spMkLst>
        </pc:spChg>
      </pc:sldChg>
      <pc:sldChg chg="modSp mod">
        <pc:chgData name="Øyvind Hellang" userId="510dcbdd-3686-414f-bf9a-845a48e53045" providerId="ADAL" clId="{E2991607-3A8D-444C-B7A4-3231E08F7A81}" dt="2025-11-11T09:01:40.112" v="21" actId="20577"/>
        <pc:sldMkLst>
          <pc:docMk/>
          <pc:sldMk cId="1106695911" sldId="280"/>
        </pc:sldMkLst>
        <pc:spChg chg="mod">
          <ac:chgData name="Øyvind Hellang" userId="510dcbdd-3686-414f-bf9a-845a48e53045" providerId="ADAL" clId="{E2991607-3A8D-444C-B7A4-3231E08F7A81}" dt="2025-11-11T09:01:40.112" v="21" actId="20577"/>
          <ac:spMkLst>
            <pc:docMk/>
            <pc:sldMk cId="1106695911" sldId="280"/>
            <ac:spMk id="5" creationId="{4742BC7E-98A7-D7EB-7804-90406E56A136}"/>
          </ac:spMkLst>
        </pc:spChg>
      </pc:sldChg>
      <pc:sldChg chg="modSp mod">
        <pc:chgData name="Øyvind Hellang" userId="510dcbdd-3686-414f-bf9a-845a48e53045" providerId="ADAL" clId="{E2991607-3A8D-444C-B7A4-3231E08F7A81}" dt="2025-11-11T09:01:50.096" v="23" actId="20577"/>
        <pc:sldMkLst>
          <pc:docMk/>
          <pc:sldMk cId="1808998100" sldId="281"/>
        </pc:sldMkLst>
        <pc:spChg chg="mod">
          <ac:chgData name="Øyvind Hellang" userId="510dcbdd-3686-414f-bf9a-845a48e53045" providerId="ADAL" clId="{E2991607-3A8D-444C-B7A4-3231E08F7A81}" dt="2025-11-11T09:01:50.096" v="23" actId="20577"/>
          <ac:spMkLst>
            <pc:docMk/>
            <pc:sldMk cId="1808998100" sldId="281"/>
            <ac:spMk id="5" creationId="{6943590E-1D6E-FB7B-4FDB-F47C5DC68DE7}"/>
          </ac:spMkLst>
        </pc:spChg>
      </pc:sldChg>
      <pc:sldChg chg="modSp mod">
        <pc:chgData name="Øyvind Hellang" userId="510dcbdd-3686-414f-bf9a-845a48e53045" providerId="ADAL" clId="{E2991607-3A8D-444C-B7A4-3231E08F7A81}" dt="2025-11-11T09:01:54.680" v="24" actId="20577"/>
        <pc:sldMkLst>
          <pc:docMk/>
          <pc:sldMk cId="4060369084" sldId="282"/>
        </pc:sldMkLst>
        <pc:spChg chg="mod">
          <ac:chgData name="Øyvind Hellang" userId="510dcbdd-3686-414f-bf9a-845a48e53045" providerId="ADAL" clId="{E2991607-3A8D-444C-B7A4-3231E08F7A81}" dt="2025-11-11T09:01:54.680" v="24" actId="20577"/>
          <ac:spMkLst>
            <pc:docMk/>
            <pc:sldMk cId="4060369084" sldId="282"/>
            <ac:spMk id="5" creationId="{BDC9F78B-DDAE-EB03-8014-4B743217C5A4}"/>
          </ac:spMkLst>
        </pc:spChg>
      </pc:sldChg>
      <pc:sldChg chg="modSp mod">
        <pc:chgData name="Øyvind Hellang" userId="510dcbdd-3686-414f-bf9a-845a48e53045" providerId="ADAL" clId="{E2991607-3A8D-444C-B7A4-3231E08F7A81}" dt="2025-11-11T09:02:07.034" v="26" actId="20577"/>
        <pc:sldMkLst>
          <pc:docMk/>
          <pc:sldMk cId="3525194280" sldId="283"/>
        </pc:sldMkLst>
        <pc:spChg chg="mod">
          <ac:chgData name="Øyvind Hellang" userId="510dcbdd-3686-414f-bf9a-845a48e53045" providerId="ADAL" clId="{E2991607-3A8D-444C-B7A4-3231E08F7A81}" dt="2025-11-11T09:02:07.034" v="26" actId="20577"/>
          <ac:spMkLst>
            <pc:docMk/>
            <pc:sldMk cId="3525194280" sldId="283"/>
            <ac:spMk id="5" creationId="{BBEDB815-F739-10B9-7B1A-97DEC04B81EE}"/>
          </ac:spMkLst>
        </pc:spChg>
      </pc:sldChg>
      <pc:sldChg chg="modSp mod">
        <pc:chgData name="Øyvind Hellang" userId="510dcbdd-3686-414f-bf9a-845a48e53045" providerId="ADAL" clId="{E2991607-3A8D-444C-B7A4-3231E08F7A81}" dt="2025-11-11T09:02:11.849" v="27" actId="20577"/>
        <pc:sldMkLst>
          <pc:docMk/>
          <pc:sldMk cId="2560410341" sldId="284"/>
        </pc:sldMkLst>
        <pc:spChg chg="mod">
          <ac:chgData name="Øyvind Hellang" userId="510dcbdd-3686-414f-bf9a-845a48e53045" providerId="ADAL" clId="{E2991607-3A8D-444C-B7A4-3231E08F7A81}" dt="2025-11-11T08:24:56.168" v="0"/>
          <ac:spMkLst>
            <pc:docMk/>
            <pc:sldMk cId="2560410341" sldId="284"/>
            <ac:spMk id="2" creationId="{1EA172FB-FF7D-E280-8B86-FC6198DF9B14}"/>
          </ac:spMkLst>
        </pc:spChg>
        <pc:spChg chg="mod">
          <ac:chgData name="Øyvind Hellang" userId="510dcbdd-3686-414f-bf9a-845a48e53045" providerId="ADAL" clId="{E2991607-3A8D-444C-B7A4-3231E08F7A81}" dt="2025-11-11T09:02:11.849" v="27" actId="20577"/>
          <ac:spMkLst>
            <pc:docMk/>
            <pc:sldMk cId="2560410341" sldId="284"/>
            <ac:spMk id="5" creationId="{94163064-4046-6877-F899-C5F37399F1B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264843-023C-4982-830A-0AB164EF8E73}" type="datetimeFigureOut">
              <a:rPr lang="nb-NO" smtClean="0"/>
              <a:t>11.11.2025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25F8BB-04A6-4B5C-B423-4398C101EDB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27811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F14E475-82C3-D4B3-9F9D-37BF527C18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8352AAE6-F15C-C6F7-7A78-C767251507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A139967-75FD-E551-A82D-32C883ED3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F7071-4A50-462F-ADEC-2620280C5650}" type="datetimeFigureOut">
              <a:rPr lang="nb-NO" smtClean="0"/>
              <a:t>11.11.2025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9178D5F-A240-0E7A-450D-685A3A0C7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B60E567-E3D9-E0B1-133E-1ADE0009C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9045-1DF5-483A-A378-1B331697C82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17136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747F3F6-3DC8-1938-0513-05C6A3884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528B91EB-FD89-DB14-DB5E-854590C74C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CB41999-23CD-AEDC-E68F-2B25654C7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F7071-4A50-462F-ADEC-2620280C5650}" type="datetimeFigureOut">
              <a:rPr lang="nb-NO" smtClean="0"/>
              <a:t>11.11.2025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21CACA8-9D74-D147-B461-8306CEC2A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9BACA3D-CE71-FF65-57F2-E790E653F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9045-1DF5-483A-A378-1B331697C82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18744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803D09B8-6307-F03A-DAA7-F05E7AF99F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39BB408E-416F-28B8-0FA9-E55DE54793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B08DCC3-2056-C068-A44A-4F6C2101E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F7071-4A50-462F-ADEC-2620280C5650}" type="datetimeFigureOut">
              <a:rPr lang="nb-NO" smtClean="0"/>
              <a:t>11.11.2025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26D9F08-E479-0B16-2D14-4301A61ED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C485361-E209-CFD6-8842-EC5AFCD8E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9045-1DF5-483A-A378-1B331697C82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56234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4BC8761-83C6-8BD9-60C6-0B2AB1AEF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734C805-72EA-C763-F4CE-9112DEA0A0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0C51823-C0F2-DF7C-7694-EA02EF812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F7071-4A50-462F-ADEC-2620280C5650}" type="datetimeFigureOut">
              <a:rPr lang="nb-NO" smtClean="0"/>
              <a:t>11.11.2025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64034CC-7533-FE99-5A09-D5DB8BBAC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296FB37-CCF1-34BF-8560-0A4728604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9045-1DF5-483A-A378-1B331697C82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30577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ED3265E-4A3D-4DD5-EDC1-08BD08261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2AB4BA8-7E15-AC82-5CA6-7EF73D5C61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9F18411-4276-8AB3-2702-D0220CB62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F7071-4A50-462F-ADEC-2620280C5650}" type="datetimeFigureOut">
              <a:rPr lang="nb-NO" smtClean="0"/>
              <a:t>11.11.2025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4DB8B38-E95C-43BB-413E-506C8D51B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03C04B7-2640-B507-DF53-4FE19D6CD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9045-1DF5-483A-A378-1B331697C82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68810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FC385F0-F1D8-B77E-8C9F-DDA3B4C71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E4C255B-EB36-4040-E811-427BA5E47C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FAA8CF2-696D-739D-202F-CC4DA27597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72D5E2C6-E474-23F6-AEF6-5055D58E0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F7071-4A50-462F-ADEC-2620280C5650}" type="datetimeFigureOut">
              <a:rPr lang="nb-NO" smtClean="0"/>
              <a:t>11.11.2025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3B815E45-0976-B884-75F7-3A30B9953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2F7DE71-DEA4-57D5-251B-7F8E1D326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9045-1DF5-483A-A378-1B331697C82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07250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E0A04B1-3DB9-1918-7560-CB8225833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2B2E648-421A-2D3B-93E1-F53EE462F8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9B0467CC-8EB8-6146-9DDB-BE9D8313BD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32419397-4A0C-F7EA-7F03-52F9CDE8DF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B1AC5E5E-F655-6C68-C24A-A29B0434C5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44D246C1-7108-ABD3-9A6B-CA4F554B0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F7071-4A50-462F-ADEC-2620280C5650}" type="datetimeFigureOut">
              <a:rPr lang="nb-NO" smtClean="0"/>
              <a:t>11.11.2025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65638B72-9124-7516-76AA-186BA2E49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3318E933-92FB-DAB2-6199-161B1F99A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9045-1DF5-483A-A378-1B331697C82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38772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849D3CC-1874-09D6-C058-9D817500C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A3566B16-30DA-2A99-C03B-9738E28D4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F7071-4A50-462F-ADEC-2620280C5650}" type="datetimeFigureOut">
              <a:rPr lang="nb-NO" smtClean="0"/>
              <a:t>11.11.2025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9041B2D3-17CF-67D9-8F34-1AFD7BA6A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B982E1C4-2AE6-F9C8-2B95-E562716DE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9045-1DF5-483A-A378-1B331697C82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74762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551CE7FF-246F-8999-526D-15915D02E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F7071-4A50-462F-ADEC-2620280C5650}" type="datetimeFigureOut">
              <a:rPr lang="nb-NO" smtClean="0"/>
              <a:t>11.11.2025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B47CE778-9249-EE6A-BE5E-40BA5D078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7CFD74A7-5C8D-75E8-61BD-6DDB2DD3F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9045-1DF5-483A-A378-1B331697C82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29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CFE3D1A-1636-1F47-52D3-103EFCB2D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8263299-9432-8B26-0AE1-30D3FC4C9D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410AF02C-22B6-E56A-BA46-41339CB05E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B3BDBC16-7910-8773-B268-F56593C46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F7071-4A50-462F-ADEC-2620280C5650}" type="datetimeFigureOut">
              <a:rPr lang="nb-NO" smtClean="0"/>
              <a:t>11.11.2025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D9EEA465-AFC2-56EE-AFAB-C6764AD58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9FC79EC6-5C12-92FE-0737-E8B8CC322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9045-1DF5-483A-A378-1B331697C82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94014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6927EA4-56E6-1CB2-E23C-7020276D7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93B4ACA6-D7CB-3CEF-1722-F1849C33A4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7394E7C9-5B13-ED5E-BD22-260C90F0E1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4102C976-086A-64B1-1296-1D9226917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F7071-4A50-462F-ADEC-2620280C5650}" type="datetimeFigureOut">
              <a:rPr lang="nb-NO" smtClean="0"/>
              <a:t>11.11.2025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FEEEF859-2111-C4FD-FA16-EDDEDA7C2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2F5C1DCF-C4BC-46AF-96DB-D421493C6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9045-1DF5-483A-A378-1B331697C82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30386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24D0C69B-67D1-6A83-C268-6CA9209A4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1AB1B1D-DFAB-4FB3-C717-F3CE50E6F7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52EBB3A-9EC6-0283-C0FF-880AE9D82E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AF7071-4A50-462F-ADEC-2620280C5650}" type="datetimeFigureOut">
              <a:rPr lang="nb-NO" smtClean="0"/>
              <a:t>11.11.2025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09E5523-78F5-34A4-1921-EC10966A6E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E9A0475-CA98-D445-D749-08B86CF565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C9045-1DF5-483A-A378-1B331697C82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67066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helsefremming.uia.no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B642E0D-71DE-B44C-AA5A-48453608C0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8673" y="3317370"/>
            <a:ext cx="9694653" cy="2258834"/>
          </a:xfrm>
        </p:spPr>
        <p:txBody>
          <a:bodyPr>
            <a:normAutofit/>
          </a:bodyPr>
          <a:lstStyle/>
          <a:p>
            <a:r>
              <a:rPr lang="nb-NO" b="1" dirty="0"/>
              <a:t>Dialogspørsmål og mellomarbeid</a:t>
            </a:r>
          </a:p>
        </p:txBody>
      </p:sp>
      <p:pic>
        <p:nvPicPr>
          <p:cNvPr id="5" name="Bilde 4" descr="Et bilde som inneholder Dans, sport, sketch, dansing&#10;&#10;Automatisk generert beskrivelse">
            <a:extLst>
              <a:ext uri="{FF2B5EF4-FFF2-40B4-BE49-F238E27FC236}">
                <a16:creationId xmlns:a16="http://schemas.microsoft.com/office/drawing/2014/main" id="{FB55FA3C-11AF-A26D-6C09-1970DFE737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2" t="3182" r="19916" b="26640"/>
          <a:stretch/>
        </p:blipFill>
        <p:spPr>
          <a:xfrm>
            <a:off x="2082800" y="741362"/>
            <a:ext cx="2062480" cy="1669852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2DE7922A-991D-AFC6-A020-3FED09A72FB0}"/>
              </a:ext>
            </a:extLst>
          </p:cNvPr>
          <p:cNvSpPr txBox="1"/>
          <p:nvPr/>
        </p:nvSpPr>
        <p:spPr>
          <a:xfrm>
            <a:off x="4145280" y="1122362"/>
            <a:ext cx="6522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600" dirty="0"/>
              <a:t>HELSEFREMMENDE SKOLEMILJØ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844B52B-784B-E3CD-79C2-288CABD3CF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819" r="2110" b="84306"/>
          <a:stretch/>
        </p:blipFill>
        <p:spPr>
          <a:xfrm>
            <a:off x="0" y="-7204"/>
            <a:ext cx="12192000" cy="342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2114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AFFF10-A136-F90E-CDE4-B91514ED33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216BCE1-6F6A-91F5-8E47-15E033EEA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305800" cy="1325563"/>
          </a:xfrm>
        </p:spPr>
        <p:txBody>
          <a:bodyPr/>
          <a:lstStyle/>
          <a:p>
            <a:r>
              <a:rPr lang="nb-NO" dirty="0"/>
              <a:t>Respekt - mellomarbeid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FEBC712-3B18-39C9-81DC-10C22ABBFD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65689"/>
            <a:ext cx="10515600" cy="401127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b-NO" sz="3200" dirty="0">
                <a:solidFill>
                  <a:schemeClr val="tx2"/>
                </a:solidFill>
              </a:rPr>
              <a:t>Snakk om på gruppa: </a:t>
            </a:r>
          </a:p>
          <a:p>
            <a:r>
              <a:rPr lang="nb-NO" sz="3200" dirty="0">
                <a:solidFill>
                  <a:schemeClr val="tx2"/>
                </a:solidFill>
              </a:rPr>
              <a:t>Hva gjør vi for å skape åpenhet og gjensidig tillit lærer-elev / elev-elev?</a:t>
            </a:r>
          </a:p>
          <a:p>
            <a:pPr marL="0" indent="0">
              <a:buNone/>
            </a:pPr>
            <a:endParaRPr lang="nb-NO" sz="32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nb-NO" sz="3200" b="1" dirty="0">
                <a:solidFill>
                  <a:schemeClr val="tx2"/>
                </a:solidFill>
              </a:rPr>
              <a:t>Hva betyr dette for deg i ditt arbeid? Lag konkrete mål: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b-NO" sz="3200" dirty="0">
                <a:solidFill>
                  <a:schemeClr val="tx2"/>
                </a:solidFill>
              </a:rPr>
              <a:t>Dette vil jeg gjøre mer av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b-NO" sz="3200" dirty="0">
                <a:solidFill>
                  <a:schemeClr val="tx2"/>
                </a:solidFill>
              </a:rPr>
              <a:t>Dette vil jeg være bevisst på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b-NO" sz="3200" dirty="0">
                <a:solidFill>
                  <a:schemeClr val="tx2"/>
                </a:solidFill>
              </a:rPr>
              <a:t>Med denne eleven/disse elevene vil jeg jobbe med relasjonsbygging og skape respekt.  </a:t>
            </a:r>
          </a:p>
          <a:p>
            <a:pPr marL="0" indent="0">
              <a:buNone/>
            </a:pPr>
            <a:endParaRPr lang="nb-NO" sz="3200" dirty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nb-NO" sz="3200" dirty="0">
                <a:solidFill>
                  <a:schemeClr val="tx2"/>
                </a:solidFill>
              </a:rPr>
              <a:t> Se etter tegn på at det virker </a:t>
            </a:r>
            <a:r>
              <a:rPr lang="nb-NO" sz="3200" dirty="0">
                <a:solidFill>
                  <a:schemeClr val="tx2"/>
                </a:solidFill>
                <a:sym typeface="Wingdings" panose="05000000000000000000" pitchFamily="2" charset="2"/>
              </a:rPr>
              <a:t>– Vi deler erfaringer </a:t>
            </a:r>
            <a:endParaRPr lang="nb-NO" sz="32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4" name="Bilde 3" descr="Et bilde som inneholder Dans, sport, sketch, dansing&#10;&#10;Automatisk generert beskrivelse">
            <a:extLst>
              <a:ext uri="{FF2B5EF4-FFF2-40B4-BE49-F238E27FC236}">
                <a16:creationId xmlns:a16="http://schemas.microsoft.com/office/drawing/2014/main" id="{FD5536A3-EFF8-496E-F65E-2C0FBB76D2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2" t="3182" r="19916" b="26640"/>
          <a:stretch/>
        </p:blipFill>
        <p:spPr>
          <a:xfrm>
            <a:off x="9710420" y="7501"/>
            <a:ext cx="2062480" cy="1669852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12066E90-7971-9E51-7349-2E2BFA1AA5F0}"/>
              </a:ext>
            </a:extLst>
          </p:cNvPr>
          <p:cNvSpPr txBox="1"/>
          <p:nvPr/>
        </p:nvSpPr>
        <p:spPr>
          <a:xfrm>
            <a:off x="9710420" y="1690688"/>
            <a:ext cx="22656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/>
              <a:t>HELSEFREMMENDE SKOLEMILJØ 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DAEFEE79-E4AA-3CB7-0F3B-6D86EAF64AE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819" r="2110" b="84306"/>
          <a:stretch/>
        </p:blipFill>
        <p:spPr>
          <a:xfrm>
            <a:off x="0" y="1756946"/>
            <a:ext cx="9479280" cy="265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8448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78C25BA-417B-5682-F112-D98AD1BA8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305800" cy="1325563"/>
          </a:xfrm>
        </p:spPr>
        <p:txBody>
          <a:bodyPr/>
          <a:lstStyle/>
          <a:p>
            <a:r>
              <a:rPr lang="nb-NO" dirty="0"/>
              <a:t>Mestring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008FA96-508A-5215-391A-6BC12F603A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65689"/>
            <a:ext cx="10515600" cy="401127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b-NO" sz="2600" b="1" dirty="0"/>
              <a:t>Mestring innebærer å:</a:t>
            </a:r>
          </a:p>
          <a:p>
            <a:pPr marL="0" indent="0">
              <a:buNone/>
            </a:pPr>
            <a:r>
              <a:rPr lang="nb-NO" sz="2400" b="1" i="1" dirty="0"/>
              <a:t>Oppleve å få til noe</a:t>
            </a:r>
          </a:p>
          <a:p>
            <a:r>
              <a:rPr lang="nb-NO" sz="2400" dirty="0"/>
              <a:t>Legge til rette for variert og tilpasset undervisning slik at alle utvikler mestringstro</a:t>
            </a:r>
          </a:p>
          <a:p>
            <a:pPr marL="0" indent="0">
              <a:buNone/>
            </a:pPr>
            <a:endParaRPr lang="nb-NO" sz="2400" dirty="0"/>
          </a:p>
          <a:p>
            <a:pPr marL="0" indent="0">
              <a:buNone/>
            </a:pPr>
            <a:r>
              <a:rPr lang="nb-NO" sz="2400" b="1" dirty="0"/>
              <a:t>I tillegg handler mestring om å:</a:t>
            </a:r>
          </a:p>
          <a:p>
            <a:r>
              <a:rPr lang="nb-NO" sz="2400" dirty="0"/>
              <a:t>Skape forutsigbare strukturer og veilede i strategier for læring og problemløsning</a:t>
            </a:r>
          </a:p>
          <a:p>
            <a:r>
              <a:rPr lang="nb-NO" sz="2400" dirty="0"/>
              <a:t>Lære elevene å se egne suksesser og ikke sammenligne seg med andre</a:t>
            </a:r>
            <a:endParaRPr lang="nb-NO" sz="2400" dirty="0">
              <a:solidFill>
                <a:srgbClr val="FF0000"/>
              </a:solidFill>
            </a:endParaRPr>
          </a:p>
          <a:p>
            <a:r>
              <a:rPr lang="nb-NO" sz="2400" dirty="0"/>
              <a:t>Gi tilbakemeldinger som får fram hva elevene er gode på og hva de kan jobbe med framover</a:t>
            </a:r>
          </a:p>
          <a:p>
            <a:r>
              <a:rPr lang="nb-NO" sz="2400" dirty="0"/>
              <a:t>Fremme opplevelsen av mestring i fellesskapet der alle føler at de bidrar</a:t>
            </a: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4" name="Bilde 3" descr="Et bilde som inneholder Dans, sport, sketch, dansing&#10;&#10;Automatisk generert beskrivelse">
            <a:extLst>
              <a:ext uri="{FF2B5EF4-FFF2-40B4-BE49-F238E27FC236}">
                <a16:creationId xmlns:a16="http://schemas.microsoft.com/office/drawing/2014/main" id="{42E1FFF2-2E8D-99A4-F5F1-B5D332D570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2" t="3182" r="19916" b="26640"/>
          <a:stretch/>
        </p:blipFill>
        <p:spPr>
          <a:xfrm>
            <a:off x="9710420" y="7501"/>
            <a:ext cx="2062480" cy="1669852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907B46A4-201E-8510-83FF-EAA82CA2190F}"/>
              </a:ext>
            </a:extLst>
          </p:cNvPr>
          <p:cNvSpPr txBox="1"/>
          <p:nvPr/>
        </p:nvSpPr>
        <p:spPr>
          <a:xfrm>
            <a:off x="9710420" y="1690688"/>
            <a:ext cx="22656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/>
              <a:t>HELSEFREMMENDE SKOLEMILJØ 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B7A9D0A1-1C47-125D-52B0-2251ACFA21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819" r="2110" b="84306"/>
          <a:stretch/>
        </p:blipFill>
        <p:spPr>
          <a:xfrm>
            <a:off x="0" y="1756946"/>
            <a:ext cx="9479280" cy="265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8808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953FF8-CB6D-F376-266D-7FEA55A5E7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DEA768B-F415-4343-1325-454EAA675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305800" cy="1325563"/>
          </a:xfrm>
        </p:spPr>
        <p:txBody>
          <a:bodyPr/>
          <a:lstStyle/>
          <a:p>
            <a:r>
              <a:rPr lang="nb-NO" dirty="0"/>
              <a:t>Mestring - oppgave - IGP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653A680-6754-8F7B-30E1-536947F682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65689"/>
            <a:ext cx="10515600" cy="40112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3200" b="1" dirty="0">
                <a:solidFill>
                  <a:schemeClr val="tx2"/>
                </a:solidFill>
              </a:rPr>
              <a:t>Les hva mestring innebærer og hva det handler om. </a:t>
            </a:r>
          </a:p>
          <a:p>
            <a:endParaRPr lang="nb-NO" sz="32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nb-NO" sz="3200" dirty="0">
                <a:solidFill>
                  <a:schemeClr val="tx2"/>
                </a:solidFill>
              </a:rPr>
              <a:t>I: Strek under de utsagnene/definisjonene/ordene som du mener er viktig. </a:t>
            </a:r>
          </a:p>
          <a:p>
            <a:pPr marL="0" indent="0">
              <a:buNone/>
            </a:pPr>
            <a:r>
              <a:rPr lang="nb-NO" sz="3200" dirty="0">
                <a:solidFill>
                  <a:schemeClr val="tx2"/>
                </a:solidFill>
              </a:rPr>
              <a:t>G: Rekkeframlegg på gruppa – hvorfor legger du mest vekt på dette?</a:t>
            </a:r>
          </a:p>
          <a:p>
            <a:pPr marL="0" indent="0">
              <a:buNone/>
            </a:pPr>
            <a:r>
              <a:rPr lang="nb-NO" sz="3200" dirty="0">
                <a:solidFill>
                  <a:schemeClr val="tx2"/>
                </a:solidFill>
              </a:rPr>
              <a:t>P: Hva var viktig for dere? Hva snakket dere om på gruppa? </a:t>
            </a: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4" name="Bilde 3" descr="Et bilde som inneholder Dans, sport, sketch, dansing&#10;&#10;Automatisk generert beskrivelse">
            <a:extLst>
              <a:ext uri="{FF2B5EF4-FFF2-40B4-BE49-F238E27FC236}">
                <a16:creationId xmlns:a16="http://schemas.microsoft.com/office/drawing/2014/main" id="{5A521E59-C7B2-A3EF-A62F-587D8CEF5D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2" t="3182" r="19916" b="26640"/>
          <a:stretch/>
        </p:blipFill>
        <p:spPr>
          <a:xfrm>
            <a:off x="9710420" y="7501"/>
            <a:ext cx="2062480" cy="1669852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99DC8264-C89C-2CDD-75A7-8C0A3CD6827F}"/>
              </a:ext>
            </a:extLst>
          </p:cNvPr>
          <p:cNvSpPr txBox="1"/>
          <p:nvPr/>
        </p:nvSpPr>
        <p:spPr>
          <a:xfrm>
            <a:off x="9710420" y="1690688"/>
            <a:ext cx="22656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/>
              <a:t>HELSEFREMMENDE SKOLEMILJØ 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D07C57E4-18F2-08A6-B56B-EA1CA83AA0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819" r="2110" b="84306"/>
          <a:stretch/>
        </p:blipFill>
        <p:spPr>
          <a:xfrm>
            <a:off x="0" y="1756946"/>
            <a:ext cx="9479280" cy="265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4755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50B08B-B169-3450-BFDC-777817A1B8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84AE934-C490-857B-C97A-27DFAA64E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305800" cy="1325563"/>
          </a:xfrm>
        </p:spPr>
        <p:txBody>
          <a:bodyPr/>
          <a:lstStyle/>
          <a:p>
            <a:r>
              <a:rPr lang="nb-NO" dirty="0"/>
              <a:t>Mestring - mellomarbeid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1F80650-4908-D088-24E9-59439AE690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65689"/>
            <a:ext cx="10515600" cy="401127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b-NO" sz="3200" dirty="0">
                <a:solidFill>
                  <a:schemeClr val="tx2"/>
                </a:solidFill>
              </a:rPr>
              <a:t>Snakk om på gruppa: </a:t>
            </a:r>
          </a:p>
          <a:p>
            <a:r>
              <a:rPr lang="nb-NO" sz="3200" dirty="0">
                <a:solidFill>
                  <a:schemeClr val="tx2"/>
                </a:solidFill>
              </a:rPr>
              <a:t>Hva gjør vi for å skape åpenhet og gjensidig tillit lærer-elev / elev-elev?</a:t>
            </a:r>
          </a:p>
          <a:p>
            <a:pPr marL="0" indent="0">
              <a:buNone/>
            </a:pPr>
            <a:endParaRPr lang="nb-NO" sz="32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nb-NO" sz="3200" b="1" dirty="0">
                <a:solidFill>
                  <a:schemeClr val="tx2"/>
                </a:solidFill>
              </a:rPr>
              <a:t>Hva betyr dette for deg i ditt arbeid? Lag konkrete mål: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b-NO" sz="3200" dirty="0">
                <a:solidFill>
                  <a:schemeClr val="tx2"/>
                </a:solidFill>
              </a:rPr>
              <a:t>Dette vil jeg gjøre mer av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b-NO" sz="3200" dirty="0">
                <a:solidFill>
                  <a:schemeClr val="tx2"/>
                </a:solidFill>
              </a:rPr>
              <a:t>Dette vil jeg være bevisst på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b-NO" sz="3200" dirty="0">
                <a:solidFill>
                  <a:schemeClr val="tx2"/>
                </a:solidFill>
              </a:rPr>
              <a:t>Med denne eleven/disse elevene vil jeg jobbe med relasjonsbygging og skape mestring.  </a:t>
            </a:r>
          </a:p>
          <a:p>
            <a:pPr marL="0" indent="0">
              <a:buNone/>
            </a:pPr>
            <a:endParaRPr lang="nb-NO" sz="3200" dirty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nb-NO" sz="3200" dirty="0">
                <a:solidFill>
                  <a:schemeClr val="tx2"/>
                </a:solidFill>
              </a:rPr>
              <a:t> Se etter tegn på at det virker </a:t>
            </a:r>
            <a:r>
              <a:rPr lang="nb-NO" sz="3200" dirty="0">
                <a:solidFill>
                  <a:schemeClr val="tx2"/>
                </a:solidFill>
                <a:sym typeface="Wingdings" panose="05000000000000000000" pitchFamily="2" charset="2"/>
              </a:rPr>
              <a:t>– Vi deler erfaringer </a:t>
            </a:r>
            <a:endParaRPr lang="nb-NO" sz="32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4" name="Bilde 3" descr="Et bilde som inneholder Dans, sport, sketch, dansing&#10;&#10;Automatisk generert beskrivelse">
            <a:extLst>
              <a:ext uri="{FF2B5EF4-FFF2-40B4-BE49-F238E27FC236}">
                <a16:creationId xmlns:a16="http://schemas.microsoft.com/office/drawing/2014/main" id="{6DDB4801-EED2-86A6-ED59-8B2B57F73E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2" t="3182" r="19916" b="26640"/>
          <a:stretch/>
        </p:blipFill>
        <p:spPr>
          <a:xfrm>
            <a:off x="9710420" y="7501"/>
            <a:ext cx="2062480" cy="1669852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336D90B3-BD97-7CBF-B191-687397C578B3}"/>
              </a:ext>
            </a:extLst>
          </p:cNvPr>
          <p:cNvSpPr txBox="1"/>
          <p:nvPr/>
        </p:nvSpPr>
        <p:spPr>
          <a:xfrm>
            <a:off x="9710420" y="1690688"/>
            <a:ext cx="22656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/>
              <a:t>HELSEFREMMENDE SKOLEMILJØ 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45BDB530-F710-CB95-33FF-E25A76F85DD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819" r="2110" b="84306"/>
          <a:stretch/>
        </p:blipFill>
        <p:spPr>
          <a:xfrm>
            <a:off x="0" y="1756946"/>
            <a:ext cx="9479280" cy="265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4235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78C25BA-417B-5682-F112-D98AD1BA8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305800" cy="1325563"/>
          </a:xfrm>
        </p:spPr>
        <p:txBody>
          <a:bodyPr/>
          <a:lstStyle/>
          <a:p>
            <a:r>
              <a:rPr lang="nb-NO" dirty="0"/>
              <a:t>Medvirkning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008FA96-508A-5215-391A-6BC12F603A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65689"/>
            <a:ext cx="10515600" cy="401127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nb-NO" sz="3100" b="1" dirty="0"/>
              <a:t>Medvirkning innebærer å:</a:t>
            </a:r>
          </a:p>
          <a:p>
            <a:pPr marL="0" indent="0">
              <a:buNone/>
            </a:pPr>
            <a:r>
              <a:rPr lang="nb-NO" b="1" i="1" dirty="0"/>
              <a:t>Utvikle eierskap til løsninger</a:t>
            </a:r>
          </a:p>
          <a:p>
            <a:r>
              <a:rPr lang="nb-NO" dirty="0"/>
              <a:t>Utvikle trygge rammer for at elevene kan ta mer ansvar ved å la dem påvirke egen læringsprosess slik at de opplever prosessen som sin egen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b="1" dirty="0"/>
              <a:t>I tillegg handler medvirkning om å:</a:t>
            </a:r>
          </a:p>
          <a:p>
            <a:r>
              <a:rPr lang="nb-NO" dirty="0"/>
              <a:t>Styrke et trygt læringsmiljø der det er rom for å hjelpe hverandre og å finne løsninger i fellesskap</a:t>
            </a:r>
          </a:p>
          <a:p>
            <a:r>
              <a:rPr lang="nb-NO" dirty="0"/>
              <a:t>Tilrettelegge undervisningsaktivitetene med utgangspunkt i elevenes behov, kunnskap og kompetanse slik at hver enkelt kan prestere og erfare progresjon</a:t>
            </a:r>
          </a:p>
          <a:p>
            <a:r>
              <a:rPr lang="nb-NO" dirty="0"/>
              <a:t>Lytte til elevene og integrere interessene deres i undervisningen</a:t>
            </a:r>
          </a:p>
          <a:p>
            <a:r>
              <a:rPr lang="nb-NO" dirty="0"/>
              <a:t>Stille klare krav og forventninger, men være lydhør overfor elevenes stemmer</a:t>
            </a: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4" name="Bilde 3" descr="Et bilde som inneholder Dans, sport, sketch, dansing&#10;&#10;Automatisk generert beskrivelse">
            <a:extLst>
              <a:ext uri="{FF2B5EF4-FFF2-40B4-BE49-F238E27FC236}">
                <a16:creationId xmlns:a16="http://schemas.microsoft.com/office/drawing/2014/main" id="{42E1FFF2-2E8D-99A4-F5F1-B5D332D570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2" t="3182" r="19916" b="26640"/>
          <a:stretch/>
        </p:blipFill>
        <p:spPr>
          <a:xfrm>
            <a:off x="9710420" y="7501"/>
            <a:ext cx="2062480" cy="1669852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907B46A4-201E-8510-83FF-EAA82CA2190F}"/>
              </a:ext>
            </a:extLst>
          </p:cNvPr>
          <p:cNvSpPr txBox="1"/>
          <p:nvPr/>
        </p:nvSpPr>
        <p:spPr>
          <a:xfrm>
            <a:off x="9710420" y="1690688"/>
            <a:ext cx="22656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/>
              <a:t>HELSEFREMMENDE SKOLEMILJØ 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B7A9D0A1-1C47-125D-52B0-2251ACFA21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819" r="2110" b="84306"/>
          <a:stretch/>
        </p:blipFill>
        <p:spPr>
          <a:xfrm>
            <a:off x="0" y="1756946"/>
            <a:ext cx="9479280" cy="265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5951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46DDCA-F787-A826-8E74-C8B467064E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61C9637-1859-4A1E-D3E9-62117FF31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305800" cy="1325563"/>
          </a:xfrm>
        </p:spPr>
        <p:txBody>
          <a:bodyPr/>
          <a:lstStyle/>
          <a:p>
            <a:r>
              <a:rPr lang="nb-NO" dirty="0"/>
              <a:t>Medvirkning - oppgave - IGP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F4468C4-9102-97C7-632B-17B8F63D2C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65689"/>
            <a:ext cx="10515600" cy="40112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3200" b="1" dirty="0">
                <a:solidFill>
                  <a:schemeClr val="tx2"/>
                </a:solidFill>
              </a:rPr>
              <a:t>Les hva medvirkning innebærer og hva det handler om. </a:t>
            </a:r>
          </a:p>
          <a:p>
            <a:endParaRPr lang="nb-NO" sz="32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nb-NO" sz="3200" dirty="0">
                <a:solidFill>
                  <a:schemeClr val="tx2"/>
                </a:solidFill>
              </a:rPr>
              <a:t>I: Strek under de utsagnene/definisjonene/ordene som du mener er viktig. </a:t>
            </a:r>
          </a:p>
          <a:p>
            <a:pPr marL="0" indent="0">
              <a:buNone/>
            </a:pPr>
            <a:r>
              <a:rPr lang="nb-NO" sz="3200" dirty="0">
                <a:solidFill>
                  <a:schemeClr val="tx2"/>
                </a:solidFill>
              </a:rPr>
              <a:t>G: Rekkeframlegg på gruppa – hvorfor legger du mest vekt på dette?</a:t>
            </a:r>
          </a:p>
          <a:p>
            <a:pPr marL="0" indent="0">
              <a:buNone/>
            </a:pPr>
            <a:r>
              <a:rPr lang="nb-NO" sz="3200" dirty="0">
                <a:solidFill>
                  <a:schemeClr val="tx2"/>
                </a:solidFill>
              </a:rPr>
              <a:t>P: Hva var viktig for dere? Hva snakket dere om på gruppa? </a:t>
            </a: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4" name="Bilde 3" descr="Et bilde som inneholder Dans, sport, sketch, dansing&#10;&#10;Automatisk generert beskrivelse">
            <a:extLst>
              <a:ext uri="{FF2B5EF4-FFF2-40B4-BE49-F238E27FC236}">
                <a16:creationId xmlns:a16="http://schemas.microsoft.com/office/drawing/2014/main" id="{D8D8CC18-DC26-8527-A80E-526163F288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2" t="3182" r="19916" b="26640"/>
          <a:stretch/>
        </p:blipFill>
        <p:spPr>
          <a:xfrm>
            <a:off x="9710420" y="7501"/>
            <a:ext cx="2062480" cy="1669852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09FC064D-F768-D71D-ED6C-DC8D1CFD2696}"/>
              </a:ext>
            </a:extLst>
          </p:cNvPr>
          <p:cNvSpPr txBox="1"/>
          <p:nvPr/>
        </p:nvSpPr>
        <p:spPr>
          <a:xfrm>
            <a:off x="9710420" y="1690688"/>
            <a:ext cx="22656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/>
              <a:t>HELSEFREMMENDE SKOLEMILJØ 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BECDACC3-48A3-DAAD-620A-36DB5C31851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819" r="2110" b="84306"/>
          <a:stretch/>
        </p:blipFill>
        <p:spPr>
          <a:xfrm>
            <a:off x="0" y="1756946"/>
            <a:ext cx="9479280" cy="265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4721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C1C51A-2CB2-9936-CD3A-380ABDFC27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87D299E-17DE-0AE2-E3C6-FB04DF0F4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305800" cy="1325563"/>
          </a:xfrm>
        </p:spPr>
        <p:txBody>
          <a:bodyPr/>
          <a:lstStyle/>
          <a:p>
            <a:r>
              <a:rPr lang="nb-NO" dirty="0"/>
              <a:t>Medvirkning - mellomarbeid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D74AD9C-355D-BDD8-6290-7ACC361FA7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65689"/>
            <a:ext cx="10515600" cy="401127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b-NO" sz="3200" dirty="0">
                <a:solidFill>
                  <a:schemeClr val="tx2"/>
                </a:solidFill>
              </a:rPr>
              <a:t>Snakk om på gruppa: </a:t>
            </a:r>
          </a:p>
          <a:p>
            <a:r>
              <a:rPr lang="nb-NO" sz="3200" dirty="0">
                <a:solidFill>
                  <a:schemeClr val="tx2"/>
                </a:solidFill>
              </a:rPr>
              <a:t>Hva gjør vi for å skape åpenhet og gjensidig tillit lærer-elev / elev-elev?</a:t>
            </a:r>
          </a:p>
          <a:p>
            <a:pPr marL="0" indent="0">
              <a:buNone/>
            </a:pPr>
            <a:endParaRPr lang="nb-NO" sz="32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nb-NO" sz="3200" b="1" dirty="0">
                <a:solidFill>
                  <a:schemeClr val="tx2"/>
                </a:solidFill>
              </a:rPr>
              <a:t>Hva betyr dette for deg i ditt arbeid? Lag konkrete mål: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b-NO" sz="3200" dirty="0">
                <a:solidFill>
                  <a:schemeClr val="tx2"/>
                </a:solidFill>
              </a:rPr>
              <a:t>Dette vil jeg gjøre mer av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b-NO" sz="3200" dirty="0">
                <a:solidFill>
                  <a:schemeClr val="tx2"/>
                </a:solidFill>
              </a:rPr>
              <a:t>Dette vil jeg være bevisst på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b-NO" sz="3200" dirty="0">
                <a:solidFill>
                  <a:schemeClr val="tx2"/>
                </a:solidFill>
              </a:rPr>
              <a:t>Med denne eleven/disse elevene vil jeg jobbe med relasjonsbygging og skape medvirkning.  </a:t>
            </a:r>
          </a:p>
          <a:p>
            <a:pPr marL="0" indent="0">
              <a:buNone/>
            </a:pPr>
            <a:endParaRPr lang="nb-NO" sz="3200" dirty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nb-NO" sz="3200" dirty="0">
                <a:solidFill>
                  <a:schemeClr val="tx2"/>
                </a:solidFill>
              </a:rPr>
              <a:t> Se etter tegn på at det virker </a:t>
            </a:r>
            <a:r>
              <a:rPr lang="nb-NO" sz="3200" dirty="0">
                <a:solidFill>
                  <a:schemeClr val="tx2"/>
                </a:solidFill>
                <a:sym typeface="Wingdings" panose="05000000000000000000" pitchFamily="2" charset="2"/>
              </a:rPr>
              <a:t>– Vi deler erfaringer </a:t>
            </a:r>
            <a:endParaRPr lang="nb-NO" sz="32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4" name="Bilde 3" descr="Et bilde som inneholder Dans, sport, sketch, dansing&#10;&#10;Automatisk generert beskrivelse">
            <a:extLst>
              <a:ext uri="{FF2B5EF4-FFF2-40B4-BE49-F238E27FC236}">
                <a16:creationId xmlns:a16="http://schemas.microsoft.com/office/drawing/2014/main" id="{E7FCDC8C-034D-FDB6-D338-FF14C2DD67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2" t="3182" r="19916" b="26640"/>
          <a:stretch/>
        </p:blipFill>
        <p:spPr>
          <a:xfrm>
            <a:off x="9710420" y="7501"/>
            <a:ext cx="2062480" cy="1669852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852503B7-730F-18ED-2084-D466DDC060B7}"/>
              </a:ext>
            </a:extLst>
          </p:cNvPr>
          <p:cNvSpPr txBox="1"/>
          <p:nvPr/>
        </p:nvSpPr>
        <p:spPr>
          <a:xfrm>
            <a:off x="9710420" y="1690688"/>
            <a:ext cx="22656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/>
              <a:t>HELSEFREMMENDE SKOLEMILJØ 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28FD4E7C-A2A2-132B-0CF5-A88F7827E7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819" r="2110" b="84306"/>
          <a:stretch/>
        </p:blipFill>
        <p:spPr>
          <a:xfrm>
            <a:off x="0" y="1756946"/>
            <a:ext cx="9479280" cy="265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7848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78C25BA-417B-5682-F112-D98AD1BA8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305800" cy="1325563"/>
          </a:xfrm>
        </p:spPr>
        <p:txBody>
          <a:bodyPr/>
          <a:lstStyle/>
          <a:p>
            <a:r>
              <a:rPr lang="nb-NO" dirty="0"/>
              <a:t>Trygghet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008FA96-508A-5215-391A-6BC12F603A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65689"/>
            <a:ext cx="10515600" cy="4327186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nb-NO" sz="4400" b="1" dirty="0"/>
              <a:t>Trygghet innebærer å:</a:t>
            </a:r>
          </a:p>
          <a:p>
            <a:pPr marL="0" indent="0">
              <a:buNone/>
            </a:pPr>
            <a:r>
              <a:rPr lang="nb-NO" sz="4000" b="1" i="1" dirty="0"/>
              <a:t>Sette tydelige og forutsigbare rammer</a:t>
            </a:r>
          </a:p>
          <a:p>
            <a:r>
              <a:rPr lang="nb-NO" sz="4000" dirty="0"/>
              <a:t>Være trygge voksne gjennom å tilrettelegge for et fellesskap der alle føler seg sett, hørt og ivaretatt</a:t>
            </a:r>
          </a:p>
          <a:p>
            <a:pPr marL="0" indent="0">
              <a:buNone/>
            </a:pPr>
            <a:endParaRPr lang="nb-NO" sz="4000" b="1" dirty="0"/>
          </a:p>
          <a:p>
            <a:pPr marL="0" indent="0">
              <a:buNone/>
            </a:pPr>
            <a:r>
              <a:rPr lang="nb-NO" sz="4000" b="1" dirty="0"/>
              <a:t>I tillegg handler trygghet om å:</a:t>
            </a:r>
          </a:p>
          <a:p>
            <a:r>
              <a:rPr lang="nb-NO" sz="4000" dirty="0"/>
              <a:t>Skape gode og gjenkjennbare rutiner for elevene</a:t>
            </a:r>
          </a:p>
          <a:p>
            <a:r>
              <a:rPr lang="nb-NO" sz="4000" dirty="0"/>
              <a:t>Stille realistiske krav og legge til rette for selvstendighet innenfor tydelige rammer slik at den enkelte kan være trygg på seg selv og rollen sin</a:t>
            </a:r>
          </a:p>
          <a:p>
            <a:r>
              <a:rPr lang="nb-NO" sz="4000" dirty="0"/>
              <a:t>Fremme åpenhet og forståelse for ulike kulturer, livshendelser og utfordringer for å skape et inkluderende fellesskap</a:t>
            </a:r>
          </a:p>
          <a:p>
            <a:r>
              <a:rPr lang="nb-NO" sz="4000" dirty="0"/>
              <a:t>Spille på lag med andre viktige personer i omgivelsene</a:t>
            </a:r>
          </a:p>
          <a:p>
            <a:r>
              <a:rPr lang="nb-NO" sz="4000" dirty="0"/>
              <a:t>Hjelpe alle til å bli godt kjent med hverandre</a:t>
            </a: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4" name="Bilde 3" descr="Et bilde som inneholder Dans, sport, sketch, dansing&#10;&#10;Automatisk generert beskrivelse">
            <a:extLst>
              <a:ext uri="{FF2B5EF4-FFF2-40B4-BE49-F238E27FC236}">
                <a16:creationId xmlns:a16="http://schemas.microsoft.com/office/drawing/2014/main" id="{42E1FFF2-2E8D-99A4-F5F1-B5D332D570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2" t="3182" r="19916" b="26640"/>
          <a:stretch/>
        </p:blipFill>
        <p:spPr>
          <a:xfrm>
            <a:off x="9710420" y="7501"/>
            <a:ext cx="2062480" cy="1669852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907B46A4-201E-8510-83FF-EAA82CA2190F}"/>
              </a:ext>
            </a:extLst>
          </p:cNvPr>
          <p:cNvSpPr txBox="1"/>
          <p:nvPr/>
        </p:nvSpPr>
        <p:spPr>
          <a:xfrm>
            <a:off x="9710420" y="1690688"/>
            <a:ext cx="22656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/>
              <a:t>HELSEFREMMENDE SKOLEMILJØ 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B7A9D0A1-1C47-125D-52B0-2251ACFA21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819" r="2110" b="84306"/>
          <a:stretch/>
        </p:blipFill>
        <p:spPr>
          <a:xfrm>
            <a:off x="0" y="1756946"/>
            <a:ext cx="9479280" cy="265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1356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82A42F-1490-7911-E783-1FAB747084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C2AA451-5558-8435-2AB2-6F4251118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305800" cy="1325563"/>
          </a:xfrm>
        </p:spPr>
        <p:txBody>
          <a:bodyPr/>
          <a:lstStyle/>
          <a:p>
            <a:r>
              <a:rPr lang="nb-NO" dirty="0"/>
              <a:t>Trygghet - oppgave - IGP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6BA4021-55F5-98E5-FFB1-122CB51431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65689"/>
            <a:ext cx="10515600" cy="40112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3200" b="1" dirty="0">
                <a:solidFill>
                  <a:schemeClr val="tx2"/>
                </a:solidFill>
              </a:rPr>
              <a:t>Les hva trygghet innebærer og hva det handler om. </a:t>
            </a:r>
          </a:p>
          <a:p>
            <a:endParaRPr lang="nb-NO" sz="32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nb-NO" sz="3200" dirty="0">
                <a:solidFill>
                  <a:schemeClr val="tx2"/>
                </a:solidFill>
              </a:rPr>
              <a:t>I: Strek under de utsagnene/definisjonene/ordene som du mener er viktig. </a:t>
            </a:r>
          </a:p>
          <a:p>
            <a:pPr marL="0" indent="0">
              <a:buNone/>
            </a:pPr>
            <a:r>
              <a:rPr lang="nb-NO" sz="3200" dirty="0">
                <a:solidFill>
                  <a:schemeClr val="tx2"/>
                </a:solidFill>
              </a:rPr>
              <a:t>G: Rekkeframlegg på gruppa – hvorfor legger du mest vekt på dette?</a:t>
            </a:r>
          </a:p>
          <a:p>
            <a:pPr marL="0" indent="0">
              <a:buNone/>
            </a:pPr>
            <a:r>
              <a:rPr lang="nb-NO" sz="3200" dirty="0">
                <a:solidFill>
                  <a:schemeClr val="tx2"/>
                </a:solidFill>
              </a:rPr>
              <a:t>P: Hva var viktig for dere? Hva snakket dere om på gruppa? </a:t>
            </a: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4" name="Bilde 3" descr="Et bilde som inneholder Dans, sport, sketch, dansing&#10;&#10;Automatisk generert beskrivelse">
            <a:extLst>
              <a:ext uri="{FF2B5EF4-FFF2-40B4-BE49-F238E27FC236}">
                <a16:creationId xmlns:a16="http://schemas.microsoft.com/office/drawing/2014/main" id="{B34B468B-7545-65B9-1DDF-BEADC58676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2" t="3182" r="19916" b="26640"/>
          <a:stretch/>
        </p:blipFill>
        <p:spPr>
          <a:xfrm>
            <a:off x="9710420" y="7501"/>
            <a:ext cx="2062480" cy="1669852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A1373B1B-7E10-B0B5-ECAE-B58E5616F0EA}"/>
              </a:ext>
            </a:extLst>
          </p:cNvPr>
          <p:cNvSpPr txBox="1"/>
          <p:nvPr/>
        </p:nvSpPr>
        <p:spPr>
          <a:xfrm>
            <a:off x="9710420" y="1690688"/>
            <a:ext cx="22656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/>
              <a:t>HELSEFREMMENDE SKOLEMILJØ 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31CE9564-150F-AA25-E968-964C73C0EA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819" r="2110" b="84306"/>
          <a:stretch/>
        </p:blipFill>
        <p:spPr>
          <a:xfrm>
            <a:off x="0" y="1756946"/>
            <a:ext cx="9479280" cy="265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4301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1CF75C-6310-26E0-29F2-76FB487933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45AAE09-0FCB-0033-8AC4-6EB60E7C0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305800" cy="1325563"/>
          </a:xfrm>
        </p:spPr>
        <p:txBody>
          <a:bodyPr/>
          <a:lstStyle/>
          <a:p>
            <a:r>
              <a:rPr lang="nb-NO" dirty="0"/>
              <a:t>Trygghet - mellomarbeid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9842F72-5C2F-DB42-CB84-CEAA0BD4DF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65689"/>
            <a:ext cx="10515600" cy="401127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b-NO" sz="3200" dirty="0">
                <a:solidFill>
                  <a:schemeClr val="tx2"/>
                </a:solidFill>
              </a:rPr>
              <a:t>Snakk om på gruppa: </a:t>
            </a:r>
          </a:p>
          <a:p>
            <a:r>
              <a:rPr lang="nb-NO" sz="3200" dirty="0">
                <a:solidFill>
                  <a:schemeClr val="tx2"/>
                </a:solidFill>
              </a:rPr>
              <a:t>Hva gjør vi for å skape åpenhet og gjensidig tillit lærer-elev / elev-elev?</a:t>
            </a:r>
          </a:p>
          <a:p>
            <a:pPr marL="0" indent="0">
              <a:buNone/>
            </a:pPr>
            <a:endParaRPr lang="nb-NO" sz="32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nb-NO" sz="3200" b="1" dirty="0">
                <a:solidFill>
                  <a:schemeClr val="tx2"/>
                </a:solidFill>
              </a:rPr>
              <a:t>Hva betyr dette for deg i ditt arbeid? Lag konkrete mål: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b-NO" sz="3200" dirty="0">
                <a:solidFill>
                  <a:schemeClr val="tx2"/>
                </a:solidFill>
              </a:rPr>
              <a:t>Dette vil jeg gjøre mer av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b-NO" sz="3200" dirty="0">
                <a:solidFill>
                  <a:schemeClr val="tx2"/>
                </a:solidFill>
              </a:rPr>
              <a:t>Dette vil jeg være bevisst på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b-NO" sz="3200" dirty="0">
                <a:solidFill>
                  <a:schemeClr val="tx2"/>
                </a:solidFill>
              </a:rPr>
              <a:t>Med denne eleven/disse elevene vil jeg jobbe med relasjonsbygging og skape trygghet.  </a:t>
            </a:r>
          </a:p>
          <a:p>
            <a:pPr marL="0" indent="0">
              <a:buNone/>
            </a:pPr>
            <a:endParaRPr lang="nb-NO" sz="3200" dirty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nb-NO" sz="3200" dirty="0">
                <a:solidFill>
                  <a:schemeClr val="tx2"/>
                </a:solidFill>
              </a:rPr>
              <a:t> Se etter tegn på at det virker </a:t>
            </a:r>
            <a:r>
              <a:rPr lang="nb-NO" sz="3200" dirty="0">
                <a:solidFill>
                  <a:schemeClr val="tx2"/>
                </a:solidFill>
                <a:sym typeface="Wingdings" panose="05000000000000000000" pitchFamily="2" charset="2"/>
              </a:rPr>
              <a:t>– Vi deler erfaringer </a:t>
            </a:r>
            <a:endParaRPr lang="nb-NO" sz="32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4" name="Bilde 3" descr="Et bilde som inneholder Dans, sport, sketch, dansing&#10;&#10;Automatisk generert beskrivelse">
            <a:extLst>
              <a:ext uri="{FF2B5EF4-FFF2-40B4-BE49-F238E27FC236}">
                <a16:creationId xmlns:a16="http://schemas.microsoft.com/office/drawing/2014/main" id="{6B037913-96DD-790E-A4B8-CF28B7C250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2" t="3182" r="19916" b="26640"/>
          <a:stretch/>
        </p:blipFill>
        <p:spPr>
          <a:xfrm>
            <a:off x="9710420" y="7501"/>
            <a:ext cx="2062480" cy="1669852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9F3E9DF9-9F06-EC09-737C-8835D3DD33B2}"/>
              </a:ext>
            </a:extLst>
          </p:cNvPr>
          <p:cNvSpPr txBox="1"/>
          <p:nvPr/>
        </p:nvSpPr>
        <p:spPr>
          <a:xfrm>
            <a:off x="9710420" y="1690688"/>
            <a:ext cx="22656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/>
              <a:t>HELSEFREMMENDE SKOLEMILJØ 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99472D77-1AE9-564D-9D47-06B34174AF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819" r="2110" b="84306"/>
          <a:stretch/>
        </p:blipFill>
        <p:spPr>
          <a:xfrm>
            <a:off x="0" y="1756946"/>
            <a:ext cx="9479280" cy="265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008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78C25BA-417B-5682-F112-D98AD1BA8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305800" cy="1325563"/>
          </a:xfrm>
        </p:spPr>
        <p:txBody>
          <a:bodyPr/>
          <a:lstStyle/>
          <a:p>
            <a:r>
              <a:rPr lang="nb-NO" dirty="0"/>
              <a:t> Anerkjennelse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008FA96-508A-5215-391A-6BC12F603A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65689"/>
            <a:ext cx="10515600" cy="401127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nb-NO" sz="3100" b="1" dirty="0"/>
              <a:t>Anerkjennelse innebærer å:</a:t>
            </a:r>
          </a:p>
          <a:p>
            <a:pPr marL="0" indent="0">
              <a:buNone/>
            </a:pPr>
            <a:r>
              <a:rPr lang="nb-NO" b="1" i="1" dirty="0"/>
              <a:t>Se hele mennesket </a:t>
            </a:r>
            <a:endParaRPr lang="nb-NO" i="1" dirty="0"/>
          </a:p>
          <a:p>
            <a:r>
              <a:rPr lang="nb-NO" dirty="0"/>
              <a:t>Bekrefte og verdsette elevenes ressurser sosialt og faglig slik at de opplever egenverdi og føler seg sett og hørt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b="1" dirty="0"/>
              <a:t>I tillegg handler anerkjennelse om å:</a:t>
            </a:r>
          </a:p>
          <a:p>
            <a:r>
              <a:rPr lang="nb-NO" dirty="0"/>
              <a:t>Gi elevene en opplevelse av egenverdi gjennom at de får bidra i fellesskapet og være en støtte for andre </a:t>
            </a:r>
          </a:p>
          <a:p>
            <a:r>
              <a:rPr lang="nb-NO" dirty="0"/>
              <a:t>La elevene reflektere over og sette ord på egne opplevelser</a:t>
            </a:r>
          </a:p>
          <a:p>
            <a:r>
              <a:rPr lang="nb-NO" dirty="0"/>
              <a:t>Løfte fram alle elevene, ta inn ulike livserfaringer og bygge bro mellom historie og nå-situasjon</a:t>
            </a:r>
          </a:p>
          <a:p>
            <a:r>
              <a:rPr lang="nb-NO" dirty="0"/>
              <a:t>Formidle optimisme og trygge elevene på veien videre</a:t>
            </a: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4" name="Bilde 3" descr="Et bilde som inneholder Dans, sport, sketch, dansing&#10;&#10;Automatisk generert beskrivelse">
            <a:extLst>
              <a:ext uri="{FF2B5EF4-FFF2-40B4-BE49-F238E27FC236}">
                <a16:creationId xmlns:a16="http://schemas.microsoft.com/office/drawing/2014/main" id="{42E1FFF2-2E8D-99A4-F5F1-B5D332D570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2" t="3182" r="19916" b="26640"/>
          <a:stretch/>
        </p:blipFill>
        <p:spPr>
          <a:xfrm>
            <a:off x="9710420" y="7501"/>
            <a:ext cx="2062480" cy="1669852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907B46A4-201E-8510-83FF-EAA82CA2190F}"/>
              </a:ext>
            </a:extLst>
          </p:cNvPr>
          <p:cNvSpPr txBox="1"/>
          <p:nvPr/>
        </p:nvSpPr>
        <p:spPr>
          <a:xfrm>
            <a:off x="9710420" y="1690688"/>
            <a:ext cx="22656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/>
              <a:t>HELSEFREMMENDE SKOLEMILJØ 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B7A9D0A1-1C47-125D-52B0-2251ACFA21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819" r="2110" b="84306"/>
          <a:stretch/>
        </p:blipFill>
        <p:spPr>
          <a:xfrm>
            <a:off x="0" y="1756946"/>
            <a:ext cx="9479280" cy="265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4912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78C25BA-417B-5682-F112-D98AD1BA8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305800" cy="1325563"/>
          </a:xfrm>
        </p:spPr>
        <p:txBody>
          <a:bodyPr/>
          <a:lstStyle/>
          <a:p>
            <a:r>
              <a:rPr lang="nb-NO" dirty="0"/>
              <a:t>Motivasjon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008FA96-508A-5215-391A-6BC12F603A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65689"/>
            <a:ext cx="10515600" cy="401127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nb-NO" sz="3100" b="1" dirty="0"/>
              <a:t>Motivasjon innebærer å:</a:t>
            </a:r>
          </a:p>
          <a:p>
            <a:pPr marL="0" indent="0">
              <a:buNone/>
            </a:pPr>
            <a:r>
              <a:rPr lang="nb-NO" sz="2800" b="1" i="1" dirty="0"/>
              <a:t>Skape engasjement</a:t>
            </a:r>
          </a:p>
          <a:p>
            <a:r>
              <a:rPr lang="nb-NO" sz="2800" dirty="0"/>
              <a:t>Legge til rette for engasjement og glede slik at det å være på skolen blir en positiv opplevelse</a:t>
            </a:r>
          </a:p>
          <a:p>
            <a:pPr marL="0" indent="0">
              <a:buNone/>
            </a:pPr>
            <a:endParaRPr lang="nb-NO" sz="2800" dirty="0"/>
          </a:p>
          <a:p>
            <a:pPr marL="0" indent="0">
              <a:buNone/>
            </a:pPr>
            <a:r>
              <a:rPr lang="nb-NO" sz="2800" b="1" dirty="0"/>
              <a:t>I tillegg handler motivasjon om å:</a:t>
            </a:r>
          </a:p>
          <a:p>
            <a:r>
              <a:rPr lang="nb-NO" sz="2800" dirty="0"/>
              <a:t>Skape arbeidsglede og eierskap i læringsprosessen med utgangspunkt i elevenes interesser og forutsetninger</a:t>
            </a:r>
          </a:p>
          <a:p>
            <a:r>
              <a:rPr lang="nb-NO" sz="2800" dirty="0"/>
              <a:t>Gi positive og konstruktive tilbakemeldinger til den enkelte elev og synliggjøre elevenes styrker og betydning for fellesskapet</a:t>
            </a:r>
          </a:p>
          <a:p>
            <a:r>
              <a:rPr lang="nb-NO" sz="2800" dirty="0"/>
              <a:t>Sette oppnåelige mål sammen med elevene og vise muligheter i den enkelte situasjon</a:t>
            </a:r>
          </a:p>
          <a:p>
            <a:r>
              <a:rPr lang="nb-NO" sz="2800" dirty="0"/>
              <a:t>Legge til rette for at elevene opplever trivsel gjennom hele skolehverdagen</a:t>
            </a:r>
          </a:p>
          <a:p>
            <a:endParaRPr lang="nb-NO" dirty="0"/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4" name="Bilde 3" descr="Et bilde som inneholder Dans, sport, sketch, dansing&#10;&#10;Automatisk generert beskrivelse">
            <a:extLst>
              <a:ext uri="{FF2B5EF4-FFF2-40B4-BE49-F238E27FC236}">
                <a16:creationId xmlns:a16="http://schemas.microsoft.com/office/drawing/2014/main" id="{42E1FFF2-2E8D-99A4-F5F1-B5D332D570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2" t="3182" r="19916" b="26640"/>
          <a:stretch/>
        </p:blipFill>
        <p:spPr>
          <a:xfrm>
            <a:off x="9710420" y="7501"/>
            <a:ext cx="2062480" cy="1669852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907B46A4-201E-8510-83FF-EAA82CA2190F}"/>
              </a:ext>
            </a:extLst>
          </p:cNvPr>
          <p:cNvSpPr txBox="1"/>
          <p:nvPr/>
        </p:nvSpPr>
        <p:spPr>
          <a:xfrm>
            <a:off x="9710420" y="1690688"/>
            <a:ext cx="22656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/>
              <a:t>HELSEFREMMENDE SKOLEMILJØ 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B7A9D0A1-1C47-125D-52B0-2251ACFA21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819" r="2110" b="84306"/>
          <a:stretch/>
        </p:blipFill>
        <p:spPr>
          <a:xfrm>
            <a:off x="0" y="1756946"/>
            <a:ext cx="9479280" cy="265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0187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2360C6-0A9A-20C0-19C8-BE43D26F6E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C13C6DF-9FF7-077E-AE32-61987C889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305800" cy="1325563"/>
          </a:xfrm>
        </p:spPr>
        <p:txBody>
          <a:bodyPr/>
          <a:lstStyle/>
          <a:p>
            <a:r>
              <a:rPr lang="nb-NO" dirty="0"/>
              <a:t>Motivasjon - oppgave - IGP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47C1EA3-1452-FB25-493B-83C03EA847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65689"/>
            <a:ext cx="10515600" cy="40112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3200" b="1" dirty="0">
                <a:solidFill>
                  <a:schemeClr val="tx2"/>
                </a:solidFill>
              </a:rPr>
              <a:t>Les hva motivasjon innebærer og hva det handler om. </a:t>
            </a:r>
          </a:p>
          <a:p>
            <a:endParaRPr lang="nb-NO" sz="32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nb-NO" sz="3200" dirty="0">
                <a:solidFill>
                  <a:schemeClr val="tx2"/>
                </a:solidFill>
              </a:rPr>
              <a:t>I: Strek under de utsagnene/definisjonene/ordene som du mener er viktig. </a:t>
            </a:r>
          </a:p>
          <a:p>
            <a:pPr marL="0" indent="0">
              <a:buNone/>
            </a:pPr>
            <a:r>
              <a:rPr lang="nb-NO" sz="3200" dirty="0">
                <a:solidFill>
                  <a:schemeClr val="tx2"/>
                </a:solidFill>
              </a:rPr>
              <a:t>G: Rekkeframlegg på gruppa – hvorfor legger du mest vekt på dette?</a:t>
            </a:r>
          </a:p>
          <a:p>
            <a:pPr marL="0" indent="0">
              <a:buNone/>
            </a:pPr>
            <a:r>
              <a:rPr lang="nb-NO" sz="3200" dirty="0">
                <a:solidFill>
                  <a:schemeClr val="tx2"/>
                </a:solidFill>
              </a:rPr>
              <a:t>P: Hva var viktig for dere? Hva snakket dere om på gruppa? </a:t>
            </a: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4" name="Bilde 3" descr="Et bilde som inneholder Dans, sport, sketch, dansing&#10;&#10;Automatisk generert beskrivelse">
            <a:extLst>
              <a:ext uri="{FF2B5EF4-FFF2-40B4-BE49-F238E27FC236}">
                <a16:creationId xmlns:a16="http://schemas.microsoft.com/office/drawing/2014/main" id="{F6190401-94CB-C646-DBCC-9BA74436E9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2" t="3182" r="19916" b="26640"/>
          <a:stretch/>
        </p:blipFill>
        <p:spPr>
          <a:xfrm>
            <a:off x="9710420" y="7501"/>
            <a:ext cx="2062480" cy="1669852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A4B2B884-193F-57B7-36F0-3C61B3B151FF}"/>
              </a:ext>
            </a:extLst>
          </p:cNvPr>
          <p:cNvSpPr txBox="1"/>
          <p:nvPr/>
        </p:nvSpPr>
        <p:spPr>
          <a:xfrm>
            <a:off x="9710420" y="1690688"/>
            <a:ext cx="22656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/>
              <a:t>HELSEFREMMENDE SKOLEMILJØ 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20518001-A793-9945-EEEB-F57CABFB20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819" r="2110" b="84306"/>
          <a:stretch/>
        </p:blipFill>
        <p:spPr>
          <a:xfrm>
            <a:off x="0" y="1756946"/>
            <a:ext cx="9479280" cy="265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603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CDA55D-D6EB-AC6E-2AB8-0823E60602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ECEF44C-9CDC-1D9C-B65D-763F819D3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305800" cy="1325563"/>
          </a:xfrm>
        </p:spPr>
        <p:txBody>
          <a:bodyPr/>
          <a:lstStyle/>
          <a:p>
            <a:r>
              <a:rPr lang="nb-NO" dirty="0"/>
              <a:t>Motivasjon - mellomarbeid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D3D831C-A4FF-8F1F-835C-E4815980FB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65689"/>
            <a:ext cx="10515600" cy="401127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b-NO" sz="3200" dirty="0">
                <a:solidFill>
                  <a:schemeClr val="tx2"/>
                </a:solidFill>
              </a:rPr>
              <a:t>Snakk om på gruppa: </a:t>
            </a:r>
          </a:p>
          <a:p>
            <a:r>
              <a:rPr lang="nb-NO" sz="3200" dirty="0">
                <a:solidFill>
                  <a:schemeClr val="tx2"/>
                </a:solidFill>
              </a:rPr>
              <a:t>Hva gjør vi for å skape åpenhet og gjensidig tillit lærer-elev / elev-elev?</a:t>
            </a:r>
          </a:p>
          <a:p>
            <a:pPr marL="0" indent="0">
              <a:buNone/>
            </a:pPr>
            <a:endParaRPr lang="nb-NO" sz="32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nb-NO" sz="3200" b="1" dirty="0">
                <a:solidFill>
                  <a:schemeClr val="tx2"/>
                </a:solidFill>
              </a:rPr>
              <a:t>Hva betyr dette for deg i ditt arbeid? Lag konkrete mål: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b-NO" sz="3200" dirty="0">
                <a:solidFill>
                  <a:schemeClr val="tx2"/>
                </a:solidFill>
              </a:rPr>
              <a:t>Dette vil jeg gjøre mer av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b-NO" sz="3200" dirty="0">
                <a:solidFill>
                  <a:schemeClr val="tx2"/>
                </a:solidFill>
              </a:rPr>
              <a:t>Dette vil jeg være bevisst på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b-NO" sz="3200" dirty="0">
                <a:solidFill>
                  <a:schemeClr val="tx2"/>
                </a:solidFill>
              </a:rPr>
              <a:t>Med denne eleven/disse elevene vil jeg jobbe med relasjonsbygging og skape motivasjon.  </a:t>
            </a:r>
          </a:p>
          <a:p>
            <a:pPr marL="0" indent="0">
              <a:buNone/>
            </a:pPr>
            <a:endParaRPr lang="nb-NO" sz="3200" dirty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nb-NO" sz="3200" dirty="0">
                <a:solidFill>
                  <a:schemeClr val="tx2"/>
                </a:solidFill>
              </a:rPr>
              <a:t> Se etter tegn på at det virker </a:t>
            </a:r>
            <a:r>
              <a:rPr lang="nb-NO" sz="3200" dirty="0">
                <a:solidFill>
                  <a:schemeClr val="tx2"/>
                </a:solidFill>
                <a:sym typeface="Wingdings" panose="05000000000000000000" pitchFamily="2" charset="2"/>
              </a:rPr>
              <a:t>– Vi deler erfaringer </a:t>
            </a:r>
            <a:endParaRPr lang="nb-NO" sz="32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4" name="Bilde 3" descr="Et bilde som inneholder Dans, sport, sketch, dansing&#10;&#10;Automatisk generert beskrivelse">
            <a:extLst>
              <a:ext uri="{FF2B5EF4-FFF2-40B4-BE49-F238E27FC236}">
                <a16:creationId xmlns:a16="http://schemas.microsoft.com/office/drawing/2014/main" id="{75E3B335-F8FE-62EC-BDC0-6A9B377F81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2" t="3182" r="19916" b="26640"/>
          <a:stretch/>
        </p:blipFill>
        <p:spPr>
          <a:xfrm>
            <a:off x="9710420" y="7501"/>
            <a:ext cx="2062480" cy="1669852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4742BC7E-98A7-D7EB-7804-90406E56A136}"/>
              </a:ext>
            </a:extLst>
          </p:cNvPr>
          <p:cNvSpPr txBox="1"/>
          <p:nvPr/>
        </p:nvSpPr>
        <p:spPr>
          <a:xfrm>
            <a:off x="9710420" y="1690688"/>
            <a:ext cx="22656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/>
              <a:t>HELSEFREMMENDE SKOLEMILJØ 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427A2B67-FAFE-E10E-BFB9-B5EB19063A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819" r="2110" b="84306"/>
          <a:stretch/>
        </p:blipFill>
        <p:spPr>
          <a:xfrm>
            <a:off x="0" y="1756946"/>
            <a:ext cx="9479280" cy="265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6959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78C25BA-417B-5682-F112-D98AD1BA8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305800" cy="1325563"/>
          </a:xfrm>
        </p:spPr>
        <p:txBody>
          <a:bodyPr/>
          <a:lstStyle/>
          <a:p>
            <a:r>
              <a:rPr lang="nb-NO" dirty="0"/>
              <a:t>Relasjoner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008FA96-508A-5215-391A-6BC12F603A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65689"/>
            <a:ext cx="10515600" cy="4684810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nb-NO" sz="7400" b="1" dirty="0"/>
              <a:t>Relasjoner innebærer å:</a:t>
            </a:r>
          </a:p>
          <a:p>
            <a:pPr marL="0" indent="0">
              <a:buNone/>
            </a:pPr>
            <a:r>
              <a:rPr lang="nb-NO" sz="6800" b="1" i="1" dirty="0"/>
              <a:t>Møte elevene der de er</a:t>
            </a:r>
          </a:p>
          <a:p>
            <a:r>
              <a:rPr lang="nb-NO" sz="6800" dirty="0"/>
              <a:t>Skape en opplevelse av tilhørighet for alle ved å være til stede for elevene og oppmuntre dem til å se og ta vare på hverandre</a:t>
            </a:r>
          </a:p>
          <a:p>
            <a:pPr marL="0" indent="0">
              <a:buNone/>
            </a:pPr>
            <a:endParaRPr lang="nb-NO" sz="6800" dirty="0"/>
          </a:p>
          <a:p>
            <a:pPr marL="0" indent="0">
              <a:buNone/>
            </a:pPr>
            <a:r>
              <a:rPr lang="nb-NO" sz="6800" b="1" dirty="0"/>
              <a:t>I tillegg handler relasjoner om å:</a:t>
            </a:r>
          </a:p>
          <a:p>
            <a:r>
              <a:rPr lang="nb-NO" sz="6800" dirty="0"/>
              <a:t>Bli kjent med hver enkelt elev og skape trygge, stabile relasjoner over tid</a:t>
            </a:r>
          </a:p>
          <a:p>
            <a:r>
              <a:rPr lang="nb-NO" sz="6800" dirty="0"/>
              <a:t>Se betydningen av de små møtene</a:t>
            </a:r>
          </a:p>
          <a:p>
            <a:r>
              <a:rPr lang="nb-NO" sz="6800" dirty="0"/>
              <a:t>Fremme tillit hos elevene slik at de kan søke og ta imot hjelp til å håndtere det som er vanskelig</a:t>
            </a:r>
          </a:p>
          <a:p>
            <a:r>
              <a:rPr lang="nb-NO" sz="6800" dirty="0"/>
              <a:t>Legge til rette for aktiviteter og muligheter for at elevene kan bygge vennskap og relasjoner seg imellom </a:t>
            </a:r>
          </a:p>
          <a:p>
            <a:r>
              <a:rPr lang="nb-NO" sz="6800" dirty="0"/>
              <a:t>Bidra til åpenhet om ulike tema og snakke om det som er vanskelig i hverdagen på elevenes premisser for å bygge forståelse og empati</a:t>
            </a: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4" name="Bilde 3" descr="Et bilde som inneholder Dans, sport, sketch, dansing&#10;&#10;Automatisk generert beskrivelse">
            <a:extLst>
              <a:ext uri="{FF2B5EF4-FFF2-40B4-BE49-F238E27FC236}">
                <a16:creationId xmlns:a16="http://schemas.microsoft.com/office/drawing/2014/main" id="{42E1FFF2-2E8D-99A4-F5F1-B5D332D570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2" t="3182" r="19916" b="26640"/>
          <a:stretch/>
        </p:blipFill>
        <p:spPr>
          <a:xfrm>
            <a:off x="9710420" y="7501"/>
            <a:ext cx="2062480" cy="1669852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907B46A4-201E-8510-83FF-EAA82CA2190F}"/>
              </a:ext>
            </a:extLst>
          </p:cNvPr>
          <p:cNvSpPr txBox="1"/>
          <p:nvPr/>
        </p:nvSpPr>
        <p:spPr>
          <a:xfrm>
            <a:off x="9710420" y="1690688"/>
            <a:ext cx="22656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/>
              <a:t>HELSEFREMMENDE SKOLEMILJØ 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B7A9D0A1-1C47-125D-52B0-2251ACFA21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819" r="2110" b="84306"/>
          <a:stretch/>
        </p:blipFill>
        <p:spPr>
          <a:xfrm>
            <a:off x="0" y="1756946"/>
            <a:ext cx="9479280" cy="265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2845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64C20B-55BF-3FA0-C8F3-C5913CED92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0B7BC81-E0EC-3879-C553-2C62C54CF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305800" cy="1325563"/>
          </a:xfrm>
        </p:spPr>
        <p:txBody>
          <a:bodyPr/>
          <a:lstStyle/>
          <a:p>
            <a:r>
              <a:rPr lang="nb-NO" dirty="0"/>
              <a:t>Relasjoner - oppgave - IGP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4392FC3-D59E-E615-8B96-58A8D2E99B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65689"/>
            <a:ext cx="10515600" cy="40112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3200" b="1" dirty="0">
                <a:solidFill>
                  <a:schemeClr val="tx2"/>
                </a:solidFill>
              </a:rPr>
              <a:t>Les hva relasjoner innebærer og hva det handler om. </a:t>
            </a:r>
          </a:p>
          <a:p>
            <a:endParaRPr lang="nb-NO" sz="32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nb-NO" sz="3200" dirty="0">
                <a:solidFill>
                  <a:schemeClr val="tx2"/>
                </a:solidFill>
              </a:rPr>
              <a:t>I: Strek under de utsagnene/definisjonene/ordene som du mener er viktig. </a:t>
            </a:r>
          </a:p>
          <a:p>
            <a:pPr marL="0" indent="0">
              <a:buNone/>
            </a:pPr>
            <a:r>
              <a:rPr lang="nb-NO" sz="3200" dirty="0">
                <a:solidFill>
                  <a:schemeClr val="tx2"/>
                </a:solidFill>
              </a:rPr>
              <a:t>G: Rekkeframlegg på gruppa – hvorfor legger du mest vekt på dette?</a:t>
            </a:r>
          </a:p>
          <a:p>
            <a:pPr marL="0" indent="0">
              <a:buNone/>
            </a:pPr>
            <a:r>
              <a:rPr lang="nb-NO" sz="3200" dirty="0">
                <a:solidFill>
                  <a:schemeClr val="tx2"/>
                </a:solidFill>
              </a:rPr>
              <a:t>P: Hva var viktig for dere? Hva snakket dere om på gruppa? </a:t>
            </a: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4" name="Bilde 3" descr="Et bilde som inneholder Dans, sport, sketch, dansing&#10;&#10;Automatisk generert beskrivelse">
            <a:extLst>
              <a:ext uri="{FF2B5EF4-FFF2-40B4-BE49-F238E27FC236}">
                <a16:creationId xmlns:a16="http://schemas.microsoft.com/office/drawing/2014/main" id="{79D25954-6E40-56BF-F50E-2D1AC1C5E8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2" t="3182" r="19916" b="26640"/>
          <a:stretch/>
        </p:blipFill>
        <p:spPr>
          <a:xfrm>
            <a:off x="9710420" y="7501"/>
            <a:ext cx="2062480" cy="1669852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6943590E-1D6E-FB7B-4FDB-F47C5DC68DE7}"/>
              </a:ext>
            </a:extLst>
          </p:cNvPr>
          <p:cNvSpPr txBox="1"/>
          <p:nvPr/>
        </p:nvSpPr>
        <p:spPr>
          <a:xfrm>
            <a:off x="9710420" y="1690688"/>
            <a:ext cx="22656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/>
              <a:t>HELSEFREMMENDE SKOLEMILJØ 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35EE0612-4959-EE35-94AC-19D3D50C30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819" r="2110" b="84306"/>
          <a:stretch/>
        </p:blipFill>
        <p:spPr>
          <a:xfrm>
            <a:off x="0" y="1756946"/>
            <a:ext cx="9479280" cy="265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9981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2333B6-EF8B-8BC7-2A2F-CBC395DEC9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1CBAD66-4857-D3FC-A280-A6B0AEDAC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305800" cy="1325563"/>
          </a:xfrm>
        </p:spPr>
        <p:txBody>
          <a:bodyPr/>
          <a:lstStyle/>
          <a:p>
            <a:r>
              <a:rPr lang="nb-NO" dirty="0"/>
              <a:t>Relasjoner - mellomarbeid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3680B8E-5CCA-FC53-1F6D-47AE93C23C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65689"/>
            <a:ext cx="10515600" cy="401127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b-NO" sz="3200" dirty="0">
                <a:solidFill>
                  <a:schemeClr val="tx2"/>
                </a:solidFill>
              </a:rPr>
              <a:t>Snakk om på gruppa: </a:t>
            </a:r>
          </a:p>
          <a:p>
            <a:r>
              <a:rPr lang="nb-NO" sz="3200" dirty="0">
                <a:solidFill>
                  <a:schemeClr val="tx2"/>
                </a:solidFill>
              </a:rPr>
              <a:t>Hva gjør vi for å skape åpenhet og gjensidig tillit lærer-elev / elev-elev?</a:t>
            </a:r>
          </a:p>
          <a:p>
            <a:pPr marL="0" indent="0">
              <a:buNone/>
            </a:pPr>
            <a:endParaRPr lang="nb-NO" sz="32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nb-NO" sz="3200" b="1" dirty="0">
                <a:solidFill>
                  <a:schemeClr val="tx2"/>
                </a:solidFill>
              </a:rPr>
              <a:t>Hva betyr dette for deg i ditt arbeid? Lag konkrete mål: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b-NO" sz="3200" dirty="0">
                <a:solidFill>
                  <a:schemeClr val="tx2"/>
                </a:solidFill>
              </a:rPr>
              <a:t>Dette vil jeg gjøre mer av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b-NO" sz="3200" dirty="0">
                <a:solidFill>
                  <a:schemeClr val="tx2"/>
                </a:solidFill>
              </a:rPr>
              <a:t>Dette vil jeg være bevisst på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b-NO" sz="3200" dirty="0">
                <a:solidFill>
                  <a:schemeClr val="tx2"/>
                </a:solidFill>
              </a:rPr>
              <a:t>Med denne eleven/disse elevene vil jeg jobbe med relasjonsbygging og styrke relasjoner.  </a:t>
            </a:r>
          </a:p>
          <a:p>
            <a:pPr marL="0" indent="0">
              <a:buNone/>
            </a:pPr>
            <a:endParaRPr lang="nb-NO" sz="3200" dirty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nb-NO" sz="3200" dirty="0">
                <a:solidFill>
                  <a:schemeClr val="tx2"/>
                </a:solidFill>
              </a:rPr>
              <a:t> Se etter tegn på at det virker </a:t>
            </a:r>
            <a:r>
              <a:rPr lang="nb-NO" sz="3200" dirty="0">
                <a:solidFill>
                  <a:schemeClr val="tx2"/>
                </a:solidFill>
                <a:sym typeface="Wingdings" panose="05000000000000000000" pitchFamily="2" charset="2"/>
              </a:rPr>
              <a:t>– Vi deler erfaringer </a:t>
            </a:r>
            <a:endParaRPr lang="nb-NO" sz="32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4" name="Bilde 3" descr="Et bilde som inneholder Dans, sport, sketch, dansing&#10;&#10;Automatisk generert beskrivelse">
            <a:extLst>
              <a:ext uri="{FF2B5EF4-FFF2-40B4-BE49-F238E27FC236}">
                <a16:creationId xmlns:a16="http://schemas.microsoft.com/office/drawing/2014/main" id="{AAB9EC0C-55AE-5707-F148-FE841A93F9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2" t="3182" r="19916" b="26640"/>
          <a:stretch/>
        </p:blipFill>
        <p:spPr>
          <a:xfrm>
            <a:off x="9710420" y="7501"/>
            <a:ext cx="2062480" cy="1669852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BDC9F78B-DDAE-EB03-8014-4B743217C5A4}"/>
              </a:ext>
            </a:extLst>
          </p:cNvPr>
          <p:cNvSpPr txBox="1"/>
          <p:nvPr/>
        </p:nvSpPr>
        <p:spPr>
          <a:xfrm>
            <a:off x="9710420" y="1690688"/>
            <a:ext cx="22656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/>
              <a:t>HELSEFREMMENDE SKOLEMILJØ 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DA36A03C-1D70-8CB1-FE64-94BA6BB5230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819" r="2110" b="84306"/>
          <a:stretch/>
        </p:blipFill>
        <p:spPr>
          <a:xfrm>
            <a:off x="0" y="1756946"/>
            <a:ext cx="9479280" cy="265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3690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78C25BA-417B-5682-F112-D98AD1BA8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305800" cy="1325563"/>
          </a:xfrm>
        </p:spPr>
        <p:txBody>
          <a:bodyPr/>
          <a:lstStyle/>
          <a:p>
            <a:r>
              <a:rPr lang="nb-NO" dirty="0"/>
              <a:t>Verdier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008FA96-508A-5215-391A-6BC12F603A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65688"/>
            <a:ext cx="10515600" cy="4622569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nb-NO" sz="2400" b="1" dirty="0"/>
              <a:t>Verdier innebærer å: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nb-NO" sz="2200" b="1" i="1" dirty="0"/>
              <a:t>Fremme det som er betydningsfullt</a:t>
            </a:r>
          </a:p>
          <a:p>
            <a:pPr>
              <a:spcBef>
                <a:spcPts val="600"/>
              </a:spcBef>
            </a:pPr>
            <a:r>
              <a:rPr lang="nb-NO" sz="2200" dirty="0"/>
              <a:t>Fremme et positivt menneskesyn med tro på den enkelte ved å verdsette ulikheter og likeverdige muligheter</a:t>
            </a:r>
          </a:p>
          <a:p>
            <a:pPr marL="0" indent="0">
              <a:spcBef>
                <a:spcPts val="600"/>
              </a:spcBef>
              <a:buNone/>
            </a:pPr>
            <a:endParaRPr lang="nb-NO" sz="2200" dirty="0"/>
          </a:p>
          <a:p>
            <a:pPr marL="0" indent="0">
              <a:spcBef>
                <a:spcPts val="600"/>
              </a:spcBef>
              <a:buNone/>
            </a:pPr>
            <a:r>
              <a:rPr lang="nb-NO" sz="2200" b="1" dirty="0"/>
              <a:t>I tillegg handler verdier om å:</a:t>
            </a:r>
          </a:p>
          <a:p>
            <a:pPr>
              <a:spcBef>
                <a:spcPts val="600"/>
              </a:spcBef>
            </a:pPr>
            <a:r>
              <a:rPr lang="nb-NO" sz="2200" dirty="0"/>
              <a:t>Utvikle et åpent fellesskap med bevissthet om hvordan språk påvirker andre </a:t>
            </a:r>
          </a:p>
          <a:p>
            <a:pPr>
              <a:spcBef>
                <a:spcPts val="600"/>
              </a:spcBef>
            </a:pPr>
            <a:r>
              <a:rPr lang="nb-NO" sz="2200" dirty="0"/>
              <a:t>Skape rom for å ytre ulike holdninger og verdier uten frykt for diskriminering og trakassering</a:t>
            </a:r>
          </a:p>
          <a:p>
            <a:pPr>
              <a:spcBef>
                <a:spcPts val="600"/>
              </a:spcBef>
            </a:pPr>
            <a:r>
              <a:rPr lang="nb-NO" sz="2200" dirty="0"/>
              <a:t>Legge til rette for selvrefleksjon der elevene finner ut hva som er viktig for dem og hvorfor</a:t>
            </a:r>
          </a:p>
          <a:p>
            <a:pPr>
              <a:spcBef>
                <a:spcPts val="600"/>
              </a:spcBef>
            </a:pPr>
            <a:r>
              <a:rPr lang="nb-NO" sz="2200" dirty="0"/>
              <a:t>Jobbe for at opplæringens verdigrunnlag ligger til grunn for fellesskapet på skolen og gjennomsyrer skolehverdagen</a:t>
            </a:r>
          </a:p>
          <a:p>
            <a:pPr marL="0" indent="0">
              <a:buNone/>
            </a:pPr>
            <a:endParaRPr lang="nb-NO" sz="2200" dirty="0"/>
          </a:p>
        </p:txBody>
      </p:sp>
      <p:pic>
        <p:nvPicPr>
          <p:cNvPr id="4" name="Bilde 3" descr="Et bilde som inneholder Dans, sport, sketch, dansing&#10;&#10;Automatisk generert beskrivelse">
            <a:extLst>
              <a:ext uri="{FF2B5EF4-FFF2-40B4-BE49-F238E27FC236}">
                <a16:creationId xmlns:a16="http://schemas.microsoft.com/office/drawing/2014/main" id="{42E1FFF2-2E8D-99A4-F5F1-B5D332D570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2" t="3182" r="19916" b="26640"/>
          <a:stretch/>
        </p:blipFill>
        <p:spPr>
          <a:xfrm>
            <a:off x="9710420" y="7501"/>
            <a:ext cx="2062480" cy="1669852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907B46A4-201E-8510-83FF-EAA82CA2190F}"/>
              </a:ext>
            </a:extLst>
          </p:cNvPr>
          <p:cNvSpPr txBox="1"/>
          <p:nvPr/>
        </p:nvSpPr>
        <p:spPr>
          <a:xfrm>
            <a:off x="9710420" y="1690688"/>
            <a:ext cx="22656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/>
              <a:t>HELSEFREMMENDE SKOLEMILJØ 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B7A9D0A1-1C47-125D-52B0-2251ACFA21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819" r="2110" b="84306"/>
          <a:stretch/>
        </p:blipFill>
        <p:spPr>
          <a:xfrm>
            <a:off x="0" y="1756946"/>
            <a:ext cx="9479280" cy="265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8495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DB5F33-2E96-71DD-3DB5-E2E5DD6FFF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4F6592A-B8DA-D698-6AB5-74A462F22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305800" cy="1325563"/>
          </a:xfrm>
        </p:spPr>
        <p:txBody>
          <a:bodyPr/>
          <a:lstStyle/>
          <a:p>
            <a:r>
              <a:rPr lang="nb-NO" dirty="0"/>
              <a:t>Verdier - oppgave - IGP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6243317-4381-F117-720D-B50023BC00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65689"/>
            <a:ext cx="10515600" cy="40112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3200" b="1" dirty="0">
                <a:solidFill>
                  <a:schemeClr val="tx2"/>
                </a:solidFill>
              </a:rPr>
              <a:t>Les hva verdier innebærer og hva det handler om. </a:t>
            </a:r>
          </a:p>
          <a:p>
            <a:endParaRPr lang="nb-NO" sz="32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nb-NO" sz="3200" dirty="0">
                <a:solidFill>
                  <a:schemeClr val="tx2"/>
                </a:solidFill>
              </a:rPr>
              <a:t>I: Strek under de utsagnene/definisjonene/ordene som du mener er viktig. </a:t>
            </a:r>
          </a:p>
          <a:p>
            <a:pPr marL="0" indent="0">
              <a:buNone/>
            </a:pPr>
            <a:r>
              <a:rPr lang="nb-NO" sz="3200" dirty="0">
                <a:solidFill>
                  <a:schemeClr val="tx2"/>
                </a:solidFill>
              </a:rPr>
              <a:t>G: Rekkeframlegg på gruppa – hvorfor legger du mest vekt på dette?</a:t>
            </a:r>
          </a:p>
          <a:p>
            <a:pPr marL="0" indent="0">
              <a:buNone/>
            </a:pPr>
            <a:r>
              <a:rPr lang="nb-NO" sz="3200" dirty="0">
                <a:solidFill>
                  <a:schemeClr val="tx2"/>
                </a:solidFill>
              </a:rPr>
              <a:t>P: Hva var viktig for dere? Hva snakket dere om på gruppa? </a:t>
            </a: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4" name="Bilde 3" descr="Et bilde som inneholder Dans, sport, sketch, dansing&#10;&#10;Automatisk generert beskrivelse">
            <a:extLst>
              <a:ext uri="{FF2B5EF4-FFF2-40B4-BE49-F238E27FC236}">
                <a16:creationId xmlns:a16="http://schemas.microsoft.com/office/drawing/2014/main" id="{905B5598-346E-F641-A7BE-81166A8F5F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2" t="3182" r="19916" b="26640"/>
          <a:stretch/>
        </p:blipFill>
        <p:spPr>
          <a:xfrm>
            <a:off x="9710420" y="7501"/>
            <a:ext cx="2062480" cy="1669852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BBEDB815-F739-10B9-7B1A-97DEC04B81EE}"/>
              </a:ext>
            </a:extLst>
          </p:cNvPr>
          <p:cNvSpPr txBox="1"/>
          <p:nvPr/>
        </p:nvSpPr>
        <p:spPr>
          <a:xfrm>
            <a:off x="9710420" y="1690688"/>
            <a:ext cx="22656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/>
              <a:t>HELSEFREMMENDE SKOLEMILJØ 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78CD9C0F-9209-612A-7FB2-11DD71A116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819" r="2110" b="84306"/>
          <a:stretch/>
        </p:blipFill>
        <p:spPr>
          <a:xfrm>
            <a:off x="0" y="1756946"/>
            <a:ext cx="9479280" cy="265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1942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DE0853-F1B7-0619-12DF-3CF752FD12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EA172FB-FF7D-E280-8B86-FC6198DF9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305800" cy="1325563"/>
          </a:xfrm>
        </p:spPr>
        <p:txBody>
          <a:bodyPr/>
          <a:lstStyle/>
          <a:p>
            <a:r>
              <a:rPr lang="nb-NO" dirty="0"/>
              <a:t>Verdier - mellomarbeid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C0F60DF-6CA6-533F-24D6-34A1634125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65689"/>
            <a:ext cx="10515600" cy="401127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b-NO" sz="3200" dirty="0">
                <a:solidFill>
                  <a:schemeClr val="tx2"/>
                </a:solidFill>
              </a:rPr>
              <a:t>Snakk om på gruppa: </a:t>
            </a:r>
          </a:p>
          <a:p>
            <a:r>
              <a:rPr lang="nb-NO" sz="3200" dirty="0">
                <a:solidFill>
                  <a:schemeClr val="tx2"/>
                </a:solidFill>
              </a:rPr>
              <a:t>Hva gjør vi for å skape åpenhet og gjensidig tillit lærer-elev / elev-elev?</a:t>
            </a:r>
          </a:p>
          <a:p>
            <a:pPr marL="0" indent="0">
              <a:buNone/>
            </a:pPr>
            <a:endParaRPr lang="nb-NO" sz="32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nb-NO" sz="3200" b="1" dirty="0">
                <a:solidFill>
                  <a:schemeClr val="tx2"/>
                </a:solidFill>
              </a:rPr>
              <a:t>Hva betyr dette for deg i ditt arbeid? Lag konkrete mål: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b-NO" sz="3200" dirty="0">
                <a:solidFill>
                  <a:schemeClr val="tx2"/>
                </a:solidFill>
              </a:rPr>
              <a:t>Dette vil jeg gjøre mer av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b-NO" sz="3200" dirty="0">
                <a:solidFill>
                  <a:schemeClr val="tx2"/>
                </a:solidFill>
              </a:rPr>
              <a:t>Dette vil jeg være bevisst på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b-NO" sz="3200" dirty="0">
                <a:solidFill>
                  <a:schemeClr val="tx2"/>
                </a:solidFill>
              </a:rPr>
              <a:t>Med denne eleven/disse elevene vil jeg jobbe med relasjonsbygging og bygge bevissthet om verdier.  </a:t>
            </a:r>
          </a:p>
          <a:p>
            <a:pPr marL="0" indent="0">
              <a:buNone/>
            </a:pPr>
            <a:endParaRPr lang="nb-NO" sz="3200" dirty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nb-NO" sz="3200" dirty="0">
                <a:solidFill>
                  <a:schemeClr val="tx2"/>
                </a:solidFill>
              </a:rPr>
              <a:t> Se etter tegn på at det virker </a:t>
            </a:r>
            <a:r>
              <a:rPr lang="nb-NO" sz="3200" dirty="0">
                <a:solidFill>
                  <a:schemeClr val="tx2"/>
                </a:solidFill>
                <a:sym typeface="Wingdings" panose="05000000000000000000" pitchFamily="2" charset="2"/>
              </a:rPr>
              <a:t>– Vi deler erfaringer </a:t>
            </a:r>
            <a:endParaRPr lang="nb-NO" sz="32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4" name="Bilde 3" descr="Et bilde som inneholder Dans, sport, sketch, dansing&#10;&#10;Automatisk generert beskrivelse">
            <a:extLst>
              <a:ext uri="{FF2B5EF4-FFF2-40B4-BE49-F238E27FC236}">
                <a16:creationId xmlns:a16="http://schemas.microsoft.com/office/drawing/2014/main" id="{CFF45C4B-F685-CC6E-2DE7-437D234E3E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2" t="3182" r="19916" b="26640"/>
          <a:stretch/>
        </p:blipFill>
        <p:spPr>
          <a:xfrm>
            <a:off x="9710420" y="7501"/>
            <a:ext cx="2062480" cy="1669852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94163064-4046-6877-F899-C5F37399F1B8}"/>
              </a:ext>
            </a:extLst>
          </p:cNvPr>
          <p:cNvSpPr txBox="1"/>
          <p:nvPr/>
        </p:nvSpPr>
        <p:spPr>
          <a:xfrm>
            <a:off x="9710420" y="1690688"/>
            <a:ext cx="22656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/>
              <a:t>HELSEFREMMENDE SKOLEMILJØ 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FF636D2F-78FE-34A4-CF1E-01EDEB82B72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819" r="2110" b="84306"/>
          <a:stretch/>
        </p:blipFill>
        <p:spPr>
          <a:xfrm>
            <a:off x="0" y="1756946"/>
            <a:ext cx="9479280" cy="265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4103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008FA96-508A-5215-391A-6BC12F603A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90550"/>
            <a:ext cx="8553450" cy="56102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sz="2400" b="1" dirty="0"/>
              <a:t>Helsefremmende skolemiljø og skolenærværsarbeid</a:t>
            </a:r>
          </a:p>
          <a:p>
            <a:pPr marL="0" indent="0">
              <a:buNone/>
            </a:pPr>
            <a:r>
              <a:rPr lang="nb-NO" sz="1800" dirty="0"/>
              <a:t>- et innovasjonsprosjekt i offentlig sektor finansiert av Regionale forskningsfond Agder. </a:t>
            </a:r>
          </a:p>
          <a:p>
            <a:pPr marL="0" indent="0">
              <a:buNone/>
            </a:pPr>
            <a:r>
              <a:rPr lang="nb-NO" sz="1600" b="1" dirty="0"/>
              <a:t>FoU-samarbeidet består av følgende partnere: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b-NO" sz="1600" dirty="0"/>
              <a:t>Birkenes kommune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b-NO" sz="1600" dirty="0"/>
              <a:t>NORCE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b-NO" sz="1600" dirty="0"/>
              <a:t>Universitetet i Agder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b-NO" sz="1600" dirty="0"/>
              <a:t>Lillesand videregående skole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b-NO" sz="1600" dirty="0"/>
              <a:t>Vennesla voksenopplæring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b-NO" sz="1600" dirty="0"/>
              <a:t>Lillesand voksenopplæring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b-NO" sz="1600" dirty="0"/>
              <a:t>Grimstad voksenopplæring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b-NO" sz="1600" dirty="0"/>
              <a:t>Evje og Hornnes voksenopplæring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b-NO" sz="1600" dirty="0"/>
              <a:t>Gjerstad kommune v. Abel ungdomsskole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b-NO" sz="1600" dirty="0"/>
              <a:t>Lyngdal kommune v. Byremo barne- og ungdomsskole, Kvås barneskole og Konsmo barneskole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b-NO" sz="1600" dirty="0"/>
              <a:t>Indre Østfold kommune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b-NO" sz="1600" dirty="0"/>
              <a:t>Blå Kors Kristiansand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b-NO" sz="1600" dirty="0"/>
              <a:t>Ung Oppvekst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nb-NO" sz="1600" dirty="0"/>
              <a:t>Referansegruppe i prosjektet består av representanter fra NTNU, NLA og RVTS Sør</a:t>
            </a:r>
          </a:p>
          <a:p>
            <a:pPr marL="0" indent="0">
              <a:spcBef>
                <a:spcPts val="0"/>
              </a:spcBef>
              <a:buNone/>
            </a:pPr>
            <a:r>
              <a:rPr lang="nb-NO" sz="1600" dirty="0"/>
              <a:t>Birkenes kommune er prosjektansvarlig.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nb-NO" sz="1600" dirty="0"/>
              <a:t>Ta kontakt med prosjektleder May Olaug Horverak for spørsmål, mobil: 99 69 50 81</a:t>
            </a:r>
          </a:p>
          <a:p>
            <a:pPr marL="0" indent="0">
              <a:buNone/>
            </a:pPr>
            <a:r>
              <a:rPr lang="nb-NO" sz="1600" dirty="0"/>
              <a:t> Les mer om prosjektet på </a:t>
            </a:r>
            <a:r>
              <a:rPr lang="nb-NO" sz="1600" dirty="0">
                <a:hlinkClick r:id="rId2"/>
              </a:rPr>
              <a:t>www.helsefremming.uia.no</a:t>
            </a:r>
            <a:endParaRPr lang="nb-NO" sz="1600" dirty="0"/>
          </a:p>
          <a:p>
            <a:pPr marL="0" indent="0">
              <a:spcBef>
                <a:spcPts val="600"/>
              </a:spcBef>
              <a:buNone/>
            </a:pPr>
            <a:endParaRPr lang="nb-NO" sz="1600" dirty="0"/>
          </a:p>
          <a:p>
            <a:pPr marL="0" indent="0">
              <a:spcBef>
                <a:spcPts val="600"/>
              </a:spcBef>
              <a:buNone/>
            </a:pPr>
            <a:r>
              <a:rPr lang="nb-NO" sz="1100" dirty="0"/>
              <a:t>Illustrasjoner av Jørgen Aurebekk, hentet fra SAMM, v. Gerd Martina Langeland og May Olaug Horverak</a:t>
            </a:r>
          </a:p>
        </p:txBody>
      </p:sp>
      <p:pic>
        <p:nvPicPr>
          <p:cNvPr id="4" name="Bilde 3" descr="Et bilde som inneholder Dans, sport, sketch, dansing&#10;&#10;Automatisk generert beskrivelse">
            <a:extLst>
              <a:ext uri="{FF2B5EF4-FFF2-40B4-BE49-F238E27FC236}">
                <a16:creationId xmlns:a16="http://schemas.microsoft.com/office/drawing/2014/main" id="{42E1FFF2-2E8D-99A4-F5F1-B5D332D5707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2" t="3182" r="19916" b="26640"/>
          <a:stretch/>
        </p:blipFill>
        <p:spPr>
          <a:xfrm>
            <a:off x="9945370" y="4446151"/>
            <a:ext cx="2062480" cy="1669852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907B46A4-201E-8510-83FF-EAA82CA2190F}"/>
              </a:ext>
            </a:extLst>
          </p:cNvPr>
          <p:cNvSpPr txBox="1"/>
          <p:nvPr/>
        </p:nvSpPr>
        <p:spPr>
          <a:xfrm>
            <a:off x="9843770" y="6200775"/>
            <a:ext cx="22656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/>
              <a:t>HELSEFREMMENDE SKOLEMILJØ 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B392CDF9-66E9-F3D9-0D06-082B6B38077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0819" r="2110" b="84306"/>
          <a:stretch/>
        </p:blipFill>
        <p:spPr>
          <a:xfrm>
            <a:off x="0" y="24318"/>
            <a:ext cx="12192000" cy="342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753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912481-E146-2916-12C7-6DB9EA8281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D98D845-817D-F0A7-FD2B-0ECC311AB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305800" cy="1325563"/>
          </a:xfrm>
        </p:spPr>
        <p:txBody>
          <a:bodyPr/>
          <a:lstStyle/>
          <a:p>
            <a:r>
              <a:rPr lang="nb-NO" dirty="0"/>
              <a:t> Anerkjennelse - oppgave - IGP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78C1DD1-41F7-BE5F-F7A6-019B8B19FD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65689"/>
            <a:ext cx="10515600" cy="40112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3200" b="1" dirty="0">
                <a:solidFill>
                  <a:schemeClr val="tx2"/>
                </a:solidFill>
              </a:rPr>
              <a:t>Les hva annerkjennelse innebærer og hva det handler om. </a:t>
            </a:r>
          </a:p>
          <a:p>
            <a:endParaRPr lang="nb-NO" sz="32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nb-NO" sz="3200" dirty="0">
                <a:solidFill>
                  <a:schemeClr val="tx2"/>
                </a:solidFill>
              </a:rPr>
              <a:t>I: Strek under de utsagnene/definisjonene/ordene som du mener er viktig. </a:t>
            </a:r>
          </a:p>
          <a:p>
            <a:pPr marL="0" indent="0">
              <a:buNone/>
            </a:pPr>
            <a:r>
              <a:rPr lang="nb-NO" sz="3200" dirty="0">
                <a:solidFill>
                  <a:schemeClr val="tx2"/>
                </a:solidFill>
              </a:rPr>
              <a:t>G: Rekkeframlegg på gruppa – hvorfor legger du mest vekt på dette?</a:t>
            </a:r>
          </a:p>
          <a:p>
            <a:pPr marL="0" indent="0">
              <a:buNone/>
            </a:pPr>
            <a:r>
              <a:rPr lang="nb-NO" sz="3200" dirty="0">
                <a:solidFill>
                  <a:schemeClr val="tx2"/>
                </a:solidFill>
              </a:rPr>
              <a:t>P: Hva var viktig for dere? Hva snakket dere om på gruppa? </a:t>
            </a: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4" name="Bilde 3" descr="Et bilde som inneholder Dans, sport, sketch, dansing&#10;&#10;Automatisk generert beskrivelse">
            <a:extLst>
              <a:ext uri="{FF2B5EF4-FFF2-40B4-BE49-F238E27FC236}">
                <a16:creationId xmlns:a16="http://schemas.microsoft.com/office/drawing/2014/main" id="{5337AB56-1358-155F-7373-DBA3A368B1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2" t="3182" r="19916" b="26640"/>
          <a:stretch/>
        </p:blipFill>
        <p:spPr>
          <a:xfrm>
            <a:off x="9710420" y="7501"/>
            <a:ext cx="2062480" cy="1669852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9A258A0A-02BC-CF7A-6515-58FD0A4A440F}"/>
              </a:ext>
            </a:extLst>
          </p:cNvPr>
          <p:cNvSpPr txBox="1"/>
          <p:nvPr/>
        </p:nvSpPr>
        <p:spPr>
          <a:xfrm>
            <a:off x="9710420" y="1690688"/>
            <a:ext cx="22656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/>
              <a:t>HELSEFREMMENDE SKOLEMILJØ 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2564F81-7A43-383E-F5D0-7158DE1008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819" r="2110" b="84306"/>
          <a:stretch/>
        </p:blipFill>
        <p:spPr>
          <a:xfrm>
            <a:off x="0" y="1756946"/>
            <a:ext cx="9479280" cy="265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04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C8145C-2800-0509-9E81-F34C32818F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CEA9F7A-1FB5-4BE8-DF10-8EDA14884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305800" cy="1325563"/>
          </a:xfrm>
        </p:spPr>
        <p:txBody>
          <a:bodyPr/>
          <a:lstStyle/>
          <a:p>
            <a:r>
              <a:rPr lang="nb-NO" dirty="0"/>
              <a:t> Anerkjennelse - mellomarbeid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D80A215-5207-108A-6B90-226D0E7FD5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65689"/>
            <a:ext cx="10515600" cy="401127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b-NO" sz="3200" dirty="0">
                <a:solidFill>
                  <a:schemeClr val="tx2"/>
                </a:solidFill>
              </a:rPr>
              <a:t>Snakk om på gruppa: </a:t>
            </a:r>
          </a:p>
          <a:p>
            <a:r>
              <a:rPr lang="nb-NO" sz="3200" dirty="0">
                <a:solidFill>
                  <a:schemeClr val="tx2"/>
                </a:solidFill>
              </a:rPr>
              <a:t>Hva gjør vi for å skape åpenhet og gjensidig tillit lærer-elev / elev-elev?</a:t>
            </a:r>
          </a:p>
          <a:p>
            <a:pPr marL="0" indent="0">
              <a:buNone/>
            </a:pPr>
            <a:endParaRPr lang="nb-NO" sz="32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nb-NO" sz="3200" b="1" dirty="0">
                <a:solidFill>
                  <a:schemeClr val="tx2"/>
                </a:solidFill>
              </a:rPr>
              <a:t>Hva betyr dette for deg i ditt arbeid? Lag konkrete mål: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b-NO" sz="3200" dirty="0">
                <a:solidFill>
                  <a:schemeClr val="tx2"/>
                </a:solidFill>
              </a:rPr>
              <a:t>Dette vil jeg gjøre mer av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b-NO" sz="3200" dirty="0">
                <a:solidFill>
                  <a:schemeClr val="tx2"/>
                </a:solidFill>
              </a:rPr>
              <a:t>Dette vil jeg være bevisst på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b-NO" sz="3200" dirty="0">
                <a:solidFill>
                  <a:schemeClr val="tx2"/>
                </a:solidFill>
              </a:rPr>
              <a:t>Med denne eleven/disse elevene vil jeg jobbe med relasjonsbygging og skape annerkjennelse.  </a:t>
            </a:r>
          </a:p>
          <a:p>
            <a:pPr marL="0" indent="0">
              <a:buNone/>
            </a:pPr>
            <a:endParaRPr lang="nb-NO" sz="3200" dirty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nb-NO" sz="3200" dirty="0">
                <a:solidFill>
                  <a:schemeClr val="tx2"/>
                </a:solidFill>
              </a:rPr>
              <a:t> Se etter tegn på at det virker </a:t>
            </a:r>
            <a:r>
              <a:rPr lang="nb-NO" sz="3200" dirty="0">
                <a:solidFill>
                  <a:schemeClr val="tx2"/>
                </a:solidFill>
                <a:sym typeface="Wingdings" panose="05000000000000000000" pitchFamily="2" charset="2"/>
              </a:rPr>
              <a:t>– Vi deler erfaringer </a:t>
            </a:r>
            <a:endParaRPr lang="nb-NO" sz="32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4" name="Bilde 3" descr="Et bilde som inneholder Dans, sport, sketch, dansing&#10;&#10;Automatisk generert beskrivelse">
            <a:extLst>
              <a:ext uri="{FF2B5EF4-FFF2-40B4-BE49-F238E27FC236}">
                <a16:creationId xmlns:a16="http://schemas.microsoft.com/office/drawing/2014/main" id="{73F1E56E-1C93-A87F-9FB6-FC42D1610A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2" t="3182" r="19916" b="26640"/>
          <a:stretch/>
        </p:blipFill>
        <p:spPr>
          <a:xfrm>
            <a:off x="9710420" y="7501"/>
            <a:ext cx="2062480" cy="1669852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BA8C7D86-82F5-E9E0-4303-A4DC685A5043}"/>
              </a:ext>
            </a:extLst>
          </p:cNvPr>
          <p:cNvSpPr txBox="1"/>
          <p:nvPr/>
        </p:nvSpPr>
        <p:spPr>
          <a:xfrm>
            <a:off x="9710420" y="1690688"/>
            <a:ext cx="22656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/>
              <a:t>HELSEFREMMENDE SKOLEMILJØ 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2707CE60-297B-36B0-AD01-976A3D4A7A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819" r="2110" b="84306"/>
          <a:stretch/>
        </p:blipFill>
        <p:spPr>
          <a:xfrm>
            <a:off x="0" y="1756946"/>
            <a:ext cx="9479280" cy="265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423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78C25BA-417B-5682-F112-D98AD1BA8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305800" cy="1325563"/>
          </a:xfrm>
        </p:spPr>
        <p:txBody>
          <a:bodyPr/>
          <a:lstStyle/>
          <a:p>
            <a:r>
              <a:rPr lang="nb-NO" dirty="0"/>
              <a:t>Tillit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008FA96-508A-5215-391A-6BC12F603A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65689"/>
            <a:ext cx="10515600" cy="401127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nb-NO" sz="3100" b="1" dirty="0"/>
              <a:t>Tillit innebærer å:</a:t>
            </a:r>
          </a:p>
          <a:p>
            <a:pPr marL="0" indent="0">
              <a:buNone/>
            </a:pPr>
            <a:r>
              <a:rPr lang="nb-NO" b="1" i="1" dirty="0"/>
              <a:t>Tro på den enkelte</a:t>
            </a:r>
          </a:p>
          <a:p>
            <a:r>
              <a:rPr lang="nb-NO" dirty="0"/>
              <a:t>Uttrykke positive og realistiske forventninger slik at elevene får tro på seg selv og andre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b="1" dirty="0"/>
              <a:t>I tillegg handler tillit om å:</a:t>
            </a:r>
          </a:p>
          <a:p>
            <a:r>
              <a:rPr lang="nb-NO" dirty="0"/>
              <a:t>Skape åpenhet og rom for å snakke om både hverdagslige og vanskelige ting</a:t>
            </a:r>
          </a:p>
          <a:p>
            <a:r>
              <a:rPr lang="nb-NO" dirty="0"/>
              <a:t>Styrke elevenes tro på omgivelsene slik at de tar imot hjelp og støtte fra andre</a:t>
            </a:r>
          </a:p>
          <a:p>
            <a:r>
              <a:rPr lang="nb-NO" dirty="0"/>
              <a:t>Fremme elevenes tro på at de kan håndtere utfordringer og livshendelser</a:t>
            </a:r>
          </a:p>
          <a:p>
            <a:r>
              <a:rPr lang="nb-NO" dirty="0"/>
              <a:t>Utvikle forståelse gjennom å være nysgjerrige på hverandres kulturer</a:t>
            </a:r>
          </a:p>
          <a:p>
            <a:r>
              <a:rPr lang="nb-NO" dirty="0"/>
              <a:t>Gi nødvendig og tilstrekkelig autonomi</a:t>
            </a: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4" name="Bilde 3" descr="Et bilde som inneholder Dans, sport, sketch, dansing&#10;&#10;Automatisk generert beskrivelse">
            <a:extLst>
              <a:ext uri="{FF2B5EF4-FFF2-40B4-BE49-F238E27FC236}">
                <a16:creationId xmlns:a16="http://schemas.microsoft.com/office/drawing/2014/main" id="{42E1FFF2-2E8D-99A4-F5F1-B5D332D570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2" t="3182" r="19916" b="26640"/>
          <a:stretch/>
        </p:blipFill>
        <p:spPr>
          <a:xfrm>
            <a:off x="9710420" y="7501"/>
            <a:ext cx="2062480" cy="1669852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907B46A4-201E-8510-83FF-EAA82CA2190F}"/>
              </a:ext>
            </a:extLst>
          </p:cNvPr>
          <p:cNvSpPr txBox="1"/>
          <p:nvPr/>
        </p:nvSpPr>
        <p:spPr>
          <a:xfrm>
            <a:off x="9710420" y="1690688"/>
            <a:ext cx="22656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/>
              <a:t>HELSEFREMMENDE SKOLEMILJØ 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917C5551-AF2E-B07A-CD47-C760246CD8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819" r="2110" b="84306"/>
          <a:stretch/>
        </p:blipFill>
        <p:spPr>
          <a:xfrm>
            <a:off x="0" y="1756946"/>
            <a:ext cx="9479280" cy="265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3505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A2A0C8-EF65-BAB2-E850-EBA5AA0736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D8AA216-C830-FB3B-F244-77674D9E5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305800" cy="1325563"/>
          </a:xfrm>
        </p:spPr>
        <p:txBody>
          <a:bodyPr/>
          <a:lstStyle/>
          <a:p>
            <a:r>
              <a:rPr lang="nb-NO" dirty="0"/>
              <a:t> Tillit - oppgave - IGP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1C99823-A723-8A67-CA89-EF76393FC9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65689"/>
            <a:ext cx="10515600" cy="40112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3200" b="1" dirty="0">
                <a:solidFill>
                  <a:schemeClr val="tx2"/>
                </a:solidFill>
              </a:rPr>
              <a:t>Les hva tillit innebærer og hva det handler om. </a:t>
            </a:r>
          </a:p>
          <a:p>
            <a:endParaRPr lang="nb-NO" sz="32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nb-NO" sz="3200" dirty="0">
                <a:solidFill>
                  <a:schemeClr val="tx2"/>
                </a:solidFill>
              </a:rPr>
              <a:t>I: Strek under de utsagnene/definisjonene/ordene som du mener er viktig. </a:t>
            </a:r>
          </a:p>
          <a:p>
            <a:pPr marL="0" indent="0">
              <a:buNone/>
            </a:pPr>
            <a:r>
              <a:rPr lang="nb-NO" sz="3200" dirty="0">
                <a:solidFill>
                  <a:schemeClr val="tx2"/>
                </a:solidFill>
              </a:rPr>
              <a:t>G: Rekkeframlegg på gruppa – hvorfor legger du mest vekt på dette?</a:t>
            </a:r>
          </a:p>
          <a:p>
            <a:pPr marL="0" indent="0">
              <a:buNone/>
            </a:pPr>
            <a:r>
              <a:rPr lang="nb-NO" sz="3200" dirty="0">
                <a:solidFill>
                  <a:schemeClr val="tx2"/>
                </a:solidFill>
              </a:rPr>
              <a:t>P: Hva var viktig for dere? Hva snakket dere om på gruppa? </a:t>
            </a: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4" name="Bilde 3" descr="Et bilde som inneholder Dans, sport, sketch, dansing&#10;&#10;Automatisk generert beskrivelse">
            <a:extLst>
              <a:ext uri="{FF2B5EF4-FFF2-40B4-BE49-F238E27FC236}">
                <a16:creationId xmlns:a16="http://schemas.microsoft.com/office/drawing/2014/main" id="{CC2E23FF-9E32-FB68-3AEA-32A9645355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2" t="3182" r="19916" b="26640"/>
          <a:stretch/>
        </p:blipFill>
        <p:spPr>
          <a:xfrm>
            <a:off x="9710420" y="7501"/>
            <a:ext cx="2062480" cy="1669852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5D120059-F8E3-2CB8-9EA9-0E645B8131D6}"/>
              </a:ext>
            </a:extLst>
          </p:cNvPr>
          <p:cNvSpPr txBox="1"/>
          <p:nvPr/>
        </p:nvSpPr>
        <p:spPr>
          <a:xfrm>
            <a:off x="9710420" y="1690688"/>
            <a:ext cx="22656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/>
              <a:t>HELSEFREMMENDE SKOLEMILJØ 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3FD2BF53-3437-7C59-EA8B-07E934207DB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819" r="2110" b="84306"/>
          <a:stretch/>
        </p:blipFill>
        <p:spPr>
          <a:xfrm>
            <a:off x="0" y="1756946"/>
            <a:ext cx="9479280" cy="265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625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603885-F1BD-BD00-6FA2-EB6F0770D6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5CFB89E-B6E8-D7B6-1899-983215B1A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305800" cy="1325563"/>
          </a:xfrm>
        </p:spPr>
        <p:txBody>
          <a:bodyPr/>
          <a:lstStyle/>
          <a:p>
            <a:r>
              <a:rPr lang="nb-NO" dirty="0"/>
              <a:t>Tillit - mellomarbeid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4928155-1867-BA87-7028-6FB842F8A4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65689"/>
            <a:ext cx="10515600" cy="401127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b-NO" sz="3200" dirty="0">
                <a:solidFill>
                  <a:schemeClr val="tx2"/>
                </a:solidFill>
              </a:rPr>
              <a:t>Snakk om på gruppa: </a:t>
            </a:r>
          </a:p>
          <a:p>
            <a:r>
              <a:rPr lang="nb-NO" sz="3200" dirty="0">
                <a:solidFill>
                  <a:schemeClr val="tx2"/>
                </a:solidFill>
              </a:rPr>
              <a:t>Hva gjør vi for å skape åpenhet og gjensidig tillit lærer-elev / elev-elev?</a:t>
            </a:r>
          </a:p>
          <a:p>
            <a:pPr marL="0" indent="0">
              <a:buNone/>
            </a:pPr>
            <a:endParaRPr lang="nb-NO" sz="32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nb-NO" sz="3200" b="1" dirty="0">
                <a:solidFill>
                  <a:schemeClr val="tx2"/>
                </a:solidFill>
              </a:rPr>
              <a:t>Hva betyr dette for deg i ditt arbeid? Lag konkrete mål: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b-NO" sz="3200" dirty="0">
                <a:solidFill>
                  <a:schemeClr val="tx2"/>
                </a:solidFill>
              </a:rPr>
              <a:t>Dette vil jeg gjøre mer av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b-NO" sz="3200" dirty="0">
                <a:solidFill>
                  <a:schemeClr val="tx2"/>
                </a:solidFill>
              </a:rPr>
              <a:t>Dette vil jeg være bevisst på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b-NO" sz="3200" dirty="0">
                <a:solidFill>
                  <a:schemeClr val="tx2"/>
                </a:solidFill>
              </a:rPr>
              <a:t>Med denne eleven/disse elevene vil jeg jobbe med relasjonsbygging og skape tillit.  </a:t>
            </a:r>
          </a:p>
          <a:p>
            <a:pPr marL="0" indent="0">
              <a:buNone/>
            </a:pPr>
            <a:endParaRPr lang="nb-NO" sz="3200" dirty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nb-NO" sz="3200" dirty="0">
                <a:solidFill>
                  <a:schemeClr val="tx2"/>
                </a:solidFill>
              </a:rPr>
              <a:t> Se etter tegn på at det virker </a:t>
            </a:r>
            <a:r>
              <a:rPr lang="nb-NO" sz="3200" dirty="0">
                <a:solidFill>
                  <a:schemeClr val="tx2"/>
                </a:solidFill>
                <a:sym typeface="Wingdings" panose="05000000000000000000" pitchFamily="2" charset="2"/>
              </a:rPr>
              <a:t>– Vi deler erfaringer </a:t>
            </a:r>
            <a:endParaRPr lang="nb-NO" sz="32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4" name="Bilde 3" descr="Et bilde som inneholder Dans, sport, sketch, dansing&#10;&#10;Automatisk generert beskrivelse">
            <a:extLst>
              <a:ext uri="{FF2B5EF4-FFF2-40B4-BE49-F238E27FC236}">
                <a16:creationId xmlns:a16="http://schemas.microsoft.com/office/drawing/2014/main" id="{E7A36498-49B9-6BFA-6CF9-73C46B8533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2" t="3182" r="19916" b="26640"/>
          <a:stretch/>
        </p:blipFill>
        <p:spPr>
          <a:xfrm>
            <a:off x="9710420" y="7501"/>
            <a:ext cx="2062480" cy="1669852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830D093C-8D02-1344-CF69-AE278124556F}"/>
              </a:ext>
            </a:extLst>
          </p:cNvPr>
          <p:cNvSpPr txBox="1"/>
          <p:nvPr/>
        </p:nvSpPr>
        <p:spPr>
          <a:xfrm>
            <a:off x="9710420" y="1690688"/>
            <a:ext cx="22656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/>
              <a:t>HELSEFREMMENDE SKOLEMILJØ 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3315E0FA-72CD-0B62-95FA-01237FB3085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819" r="2110" b="84306"/>
          <a:stretch/>
        </p:blipFill>
        <p:spPr>
          <a:xfrm>
            <a:off x="0" y="1756946"/>
            <a:ext cx="9479280" cy="265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5943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78C25BA-417B-5682-F112-D98AD1BA8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305800" cy="1325563"/>
          </a:xfrm>
        </p:spPr>
        <p:txBody>
          <a:bodyPr/>
          <a:lstStyle/>
          <a:p>
            <a:r>
              <a:rPr lang="nb-NO" dirty="0"/>
              <a:t>Respekt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008FA96-508A-5215-391A-6BC12F603A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65689"/>
            <a:ext cx="10515600" cy="401127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b-NO" sz="2600" b="1" dirty="0"/>
              <a:t>Respekt innebærer å:</a:t>
            </a:r>
          </a:p>
          <a:p>
            <a:pPr marL="0" indent="0">
              <a:buNone/>
            </a:pPr>
            <a:r>
              <a:rPr lang="nb-NO" sz="2400" b="1" i="1" dirty="0"/>
              <a:t>Skape toleranse for ulikhet</a:t>
            </a:r>
          </a:p>
          <a:p>
            <a:r>
              <a:rPr lang="nb-NO" sz="2400" dirty="0"/>
              <a:t>Vise toleranse gjennom et positivt menneskesyn og</a:t>
            </a:r>
            <a:r>
              <a:rPr lang="nb-NO" sz="2400" dirty="0">
                <a:solidFill>
                  <a:srgbClr val="FF0000"/>
                </a:solidFill>
              </a:rPr>
              <a:t> </a:t>
            </a:r>
            <a:r>
              <a:rPr lang="nb-NO" sz="2400" dirty="0"/>
              <a:t>verdsette ulikhet slik at alle opplever likeverd</a:t>
            </a:r>
          </a:p>
          <a:p>
            <a:pPr marL="0" indent="0">
              <a:buNone/>
            </a:pPr>
            <a:endParaRPr lang="nb-NO" sz="2400" dirty="0"/>
          </a:p>
          <a:p>
            <a:pPr marL="0" indent="0">
              <a:buNone/>
            </a:pPr>
            <a:r>
              <a:rPr lang="nb-NO" sz="2400" b="1" dirty="0"/>
              <a:t>I tillegg handler respekt om å:</a:t>
            </a:r>
          </a:p>
          <a:p>
            <a:r>
              <a:rPr lang="nb-NO" sz="2400" dirty="0"/>
              <a:t>Ta elevene og situasjonene de er i på alvor</a:t>
            </a:r>
          </a:p>
          <a:p>
            <a:r>
              <a:rPr lang="nb-NO" sz="2400" dirty="0"/>
              <a:t>Legge til rette for at elevene blir kjent med hverandre og etablerer nye vennskap</a:t>
            </a:r>
          </a:p>
          <a:p>
            <a:r>
              <a:rPr lang="nb-NO" sz="2400" dirty="0"/>
              <a:t>Framheve forståelse for den enkeltes personlige, kulturelle og religiøse bakgrunn</a:t>
            </a:r>
          </a:p>
          <a:p>
            <a:r>
              <a:rPr lang="nb-NO" sz="2400" dirty="0"/>
              <a:t>Skape rom for dialog og ulike meninger</a:t>
            </a: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4" name="Bilde 3" descr="Et bilde som inneholder Dans, sport, sketch, dansing&#10;&#10;Automatisk generert beskrivelse">
            <a:extLst>
              <a:ext uri="{FF2B5EF4-FFF2-40B4-BE49-F238E27FC236}">
                <a16:creationId xmlns:a16="http://schemas.microsoft.com/office/drawing/2014/main" id="{42E1FFF2-2E8D-99A4-F5F1-B5D332D570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2" t="3182" r="19916" b="26640"/>
          <a:stretch/>
        </p:blipFill>
        <p:spPr>
          <a:xfrm>
            <a:off x="9710420" y="7501"/>
            <a:ext cx="2062480" cy="1669852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907B46A4-201E-8510-83FF-EAA82CA2190F}"/>
              </a:ext>
            </a:extLst>
          </p:cNvPr>
          <p:cNvSpPr txBox="1"/>
          <p:nvPr/>
        </p:nvSpPr>
        <p:spPr>
          <a:xfrm>
            <a:off x="9710420" y="1690688"/>
            <a:ext cx="22656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/>
              <a:t>HELSEFREMMENDE SKOLEMILJØ 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B7A9D0A1-1C47-125D-52B0-2251ACFA21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819" r="2110" b="84306"/>
          <a:stretch/>
        </p:blipFill>
        <p:spPr>
          <a:xfrm>
            <a:off x="0" y="1756946"/>
            <a:ext cx="9479280" cy="265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2327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58795F-6886-248B-DAA9-E61D0B4D67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74308D3-5806-2781-B3F2-55E6E1044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305800" cy="1325563"/>
          </a:xfrm>
        </p:spPr>
        <p:txBody>
          <a:bodyPr/>
          <a:lstStyle/>
          <a:p>
            <a:r>
              <a:rPr lang="nb-NO" dirty="0"/>
              <a:t>Respekt - oppgave - IGP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6F3943F-7CD6-1B1C-8775-26610E6203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65689"/>
            <a:ext cx="10515600" cy="40112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3200" b="1" dirty="0">
                <a:solidFill>
                  <a:schemeClr val="tx2"/>
                </a:solidFill>
              </a:rPr>
              <a:t>Les hva respekt innebærer og hva det handler om. </a:t>
            </a:r>
          </a:p>
          <a:p>
            <a:endParaRPr lang="nb-NO" sz="32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nb-NO" sz="3200" dirty="0">
                <a:solidFill>
                  <a:schemeClr val="tx2"/>
                </a:solidFill>
              </a:rPr>
              <a:t>I: Strek under de utsagnene/definisjonene/ordene som du mener er viktig. </a:t>
            </a:r>
          </a:p>
          <a:p>
            <a:pPr marL="0" indent="0">
              <a:buNone/>
            </a:pPr>
            <a:r>
              <a:rPr lang="nb-NO" sz="3200" dirty="0">
                <a:solidFill>
                  <a:schemeClr val="tx2"/>
                </a:solidFill>
              </a:rPr>
              <a:t>G: Rekkeframlegg på gruppa – hvorfor legger du mest vekt på dette?</a:t>
            </a:r>
          </a:p>
          <a:p>
            <a:pPr marL="0" indent="0">
              <a:buNone/>
            </a:pPr>
            <a:r>
              <a:rPr lang="nb-NO" sz="3200" dirty="0">
                <a:solidFill>
                  <a:schemeClr val="tx2"/>
                </a:solidFill>
              </a:rPr>
              <a:t>P: Hva var viktig for dere? Hva snakket dere om på gruppa? </a:t>
            </a: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4" name="Bilde 3" descr="Et bilde som inneholder Dans, sport, sketch, dansing&#10;&#10;Automatisk generert beskrivelse">
            <a:extLst>
              <a:ext uri="{FF2B5EF4-FFF2-40B4-BE49-F238E27FC236}">
                <a16:creationId xmlns:a16="http://schemas.microsoft.com/office/drawing/2014/main" id="{ACA0CDEA-2929-7F25-B716-A9CCF41E0F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2" t="3182" r="19916" b="26640"/>
          <a:stretch/>
        </p:blipFill>
        <p:spPr>
          <a:xfrm>
            <a:off x="9710420" y="7501"/>
            <a:ext cx="2062480" cy="1669852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029736C7-66AE-A2B9-B611-7DE15BC794F1}"/>
              </a:ext>
            </a:extLst>
          </p:cNvPr>
          <p:cNvSpPr txBox="1"/>
          <p:nvPr/>
        </p:nvSpPr>
        <p:spPr>
          <a:xfrm>
            <a:off x="9710420" y="1690688"/>
            <a:ext cx="22656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/>
              <a:t>HELSEFREMMENDE SKOLEMILJØ 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BA11BE9E-56DE-8DC2-A252-B10C5BB1C15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819" r="2110" b="84306"/>
          <a:stretch/>
        </p:blipFill>
        <p:spPr>
          <a:xfrm>
            <a:off x="0" y="1756946"/>
            <a:ext cx="9479280" cy="265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8431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fa80f2c8-b5cb-477e-9006-26fee960afe9}" enabled="1" method="Privileged" siteId="{70a6eba4-9671-45d2-b83e-432e06502242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2233</Words>
  <Application>Microsoft Office PowerPoint</Application>
  <PresentationFormat>Widescreen</PresentationFormat>
  <Paragraphs>289</Paragraphs>
  <Slides>29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Light</vt:lpstr>
      <vt:lpstr>Wingdings</vt:lpstr>
      <vt:lpstr>Office-tema</vt:lpstr>
      <vt:lpstr>Dialogspørsmål og mellomarbeid</vt:lpstr>
      <vt:lpstr> Anerkjennelse</vt:lpstr>
      <vt:lpstr> Anerkjennelse - oppgave - IGP</vt:lpstr>
      <vt:lpstr> Anerkjennelse - mellomarbeid</vt:lpstr>
      <vt:lpstr>Tillit</vt:lpstr>
      <vt:lpstr> Tillit - oppgave - IGP</vt:lpstr>
      <vt:lpstr>Tillit - mellomarbeid</vt:lpstr>
      <vt:lpstr>Respekt</vt:lpstr>
      <vt:lpstr>Respekt - oppgave - IGP</vt:lpstr>
      <vt:lpstr>Respekt - mellomarbeid</vt:lpstr>
      <vt:lpstr>Mestring</vt:lpstr>
      <vt:lpstr>Mestring - oppgave - IGP</vt:lpstr>
      <vt:lpstr>Mestring - mellomarbeid</vt:lpstr>
      <vt:lpstr>Medvirkning</vt:lpstr>
      <vt:lpstr>Medvirkning - oppgave - IGP</vt:lpstr>
      <vt:lpstr>Medvirkning - mellomarbeid</vt:lpstr>
      <vt:lpstr>Trygghet</vt:lpstr>
      <vt:lpstr>Trygghet - oppgave - IGP</vt:lpstr>
      <vt:lpstr>Trygghet - mellomarbeid</vt:lpstr>
      <vt:lpstr>Motivasjon</vt:lpstr>
      <vt:lpstr>Motivasjon - oppgave - IGP</vt:lpstr>
      <vt:lpstr>Motivasjon - mellomarbeid</vt:lpstr>
      <vt:lpstr>Relasjoner</vt:lpstr>
      <vt:lpstr>Relasjoner - oppgave - IGP</vt:lpstr>
      <vt:lpstr>Relasjoner - mellomarbeid</vt:lpstr>
      <vt:lpstr>Verdier</vt:lpstr>
      <vt:lpstr>Verdier - oppgave - IGP</vt:lpstr>
      <vt:lpstr>Verdier - mellomarbeid</vt:lpstr>
      <vt:lpstr>PowerPoint-presentasjon</vt:lpstr>
    </vt:vector>
  </TitlesOfParts>
  <Company>IT-tjenesten Lillesand &amp; Birkenes Kommuner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May Olaug Horverak</dc:creator>
  <cp:lastModifiedBy>Øyvind Hellang</cp:lastModifiedBy>
  <cp:revision>5</cp:revision>
  <dcterms:created xsi:type="dcterms:W3CDTF">2023-09-19T11:59:06Z</dcterms:created>
  <dcterms:modified xsi:type="dcterms:W3CDTF">2025-11-11T09:05:45Z</dcterms:modified>
</cp:coreProperties>
</file>